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&lt;верхний колонтитул&gt;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D18BD48-2540-464A-99D8-A43244658338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341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8FAD7FB-BE96-45B2-95E1-CECBF906CFD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16EC197-CD1E-4E45-B307-77E4FDDDC668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60A69E3-865D-4E85-BF3E-1CA57F1026E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9EA7478-C75C-4302-85EE-4280C00C3B9F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160EB22-D10B-484B-9AC8-7BAFCFF3243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C7F4EB4-B548-4171-9034-FC08448BA890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2560" y="59400"/>
            <a:ext cx="907920" cy="1197000"/>
          </a:xfrm>
          <a:prstGeom prst="rect">
            <a:avLst/>
          </a:prstGeom>
          <a:solidFill>
            <a:srgbClr val="700015"/>
          </a:solidFill>
          <a:ln>
            <a:noFill/>
          </a:ln>
          <a:effectLst>
            <a:outerShdw dist="28080" dir="5400000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7200" y="811800"/>
            <a:ext cx="10494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Челябинская 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область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190440" y="127800"/>
            <a:ext cx="620640" cy="677880"/>
          </a:xfrm>
          <a:prstGeom prst="rect">
            <a:avLst/>
          </a:prstGeom>
          <a:ln>
            <a:noFill/>
          </a:ln>
          <a:effectLst>
            <a:outerShdw dist="28080" dir="5400000">
              <a:srgbClr val="000000">
                <a:alpha val="32000"/>
              </a:srgbClr>
            </a:outerShdw>
          </a:effectLst>
        </p:spPr>
      </p:pic>
      <p:sp>
        <p:nvSpPr>
          <p:cNvPr id="84" name="TextShape 3"/>
          <p:cNvSpPr txBox="1"/>
          <p:nvPr/>
        </p:nvSpPr>
        <p:spPr>
          <a:xfrm>
            <a:off x="576000" y="1144080"/>
            <a:ext cx="8229240" cy="358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strike="noStrike" spc="-1" dirty="0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выполнении поручений Президента Российской Федерации </a:t>
            </a:r>
            <a:r>
              <a:rPr dirty="0"/>
              <a:t/>
            </a:r>
            <a:br>
              <a:rPr dirty="0"/>
            </a:br>
            <a:r>
              <a:rPr lang="ru-RU" sz="3200" b="1" strike="noStrike" spc="-1" dirty="0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итогам заседания Государственного совета Российской Федерации </a:t>
            </a:r>
            <a:r>
              <a:rPr dirty="0"/>
              <a:t/>
            </a:r>
            <a:br>
              <a:rPr dirty="0"/>
            </a:br>
            <a:r>
              <a:rPr lang="ru-RU" sz="3200" b="1" strike="noStrike" spc="-1" dirty="0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вопросу «Об экологическом развитии Российской Федерации</a:t>
            </a:r>
            <a:r>
              <a:rPr dirty="0"/>
              <a:t/>
            </a:r>
            <a:br>
              <a:rPr dirty="0"/>
            </a:br>
            <a:r>
              <a:rPr lang="ru-RU" sz="3200" b="1" strike="noStrike" spc="-1" dirty="0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 интересах будущих поколений», состоявшегося 27.12.2016 года</a:t>
            </a:r>
            <a:endParaRPr lang="ru-RU" sz="3200" b="0" strike="noStrike" spc="-1" dirty="0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TextShape 4"/>
          <p:cNvSpPr txBox="1"/>
          <p:nvPr/>
        </p:nvSpPr>
        <p:spPr>
          <a:xfrm>
            <a:off x="3672000" y="6174360"/>
            <a:ext cx="2016000" cy="59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31 января 2018 год</a:t>
            </a:r>
          </a:p>
          <a:p>
            <a:pPr algn="ctr"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Челябинск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088280" y="72720"/>
            <a:ext cx="7947720" cy="1238760"/>
          </a:xfrm>
          <a:prstGeom prst="rect">
            <a:avLst/>
          </a:prstGeom>
          <a:solidFill>
            <a:srgbClr val="70001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выполнении поручений Президента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итогам заседания Государственного совета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вопросу «Об экологическом развитии Российской Федерации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 интересах будущих поколений», состоявшегося 27.12.2016 года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9320" y="66600"/>
            <a:ext cx="913680" cy="1202400"/>
          </a:xfrm>
          <a:prstGeom prst="rect">
            <a:avLst/>
          </a:prstGeom>
          <a:solidFill>
            <a:srgbClr val="7000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88" name="CustomShape 3"/>
          <p:cNvSpPr/>
          <p:nvPr/>
        </p:nvSpPr>
        <p:spPr>
          <a:xfrm>
            <a:off x="6120" y="818640"/>
            <a:ext cx="1049400" cy="455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Челябинская 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область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3"/>
          <p:cNvPicPr/>
          <p:nvPr/>
        </p:nvPicPr>
        <p:blipFill>
          <a:blip r:embed="rId3"/>
          <a:stretch/>
        </p:blipFill>
        <p:spPr>
          <a:xfrm>
            <a:off x="186840" y="134280"/>
            <a:ext cx="626040" cy="68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90" name="CustomShape 4"/>
          <p:cNvSpPr/>
          <p:nvPr/>
        </p:nvSpPr>
        <p:spPr>
          <a:xfrm>
            <a:off x="8799480" y="6354000"/>
            <a:ext cx="3088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506520" y="2448000"/>
            <a:ext cx="8292600" cy="378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 Законопроект </a:t>
            </a: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Минприроды РФ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 проведении эксперимента  по квотированию выбросов вредных (загрязняющих) веществ в атмосферный воздух и внесении изменений в отдельные законодательные акты Российской Федерации» (редакция от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29.11.2017)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31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января 2018 г.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– проект ФЗ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стадии согласования федеральными органами. </a:t>
            </a:r>
            <a:endParaRPr lang="ru-RU" sz="1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Поступило 65 отзывов регионов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</a:t>
            </a:r>
            <a:r>
              <a:rPr lang="ru-RU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т.ч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положительный отзыв Минэкологии Челябинской области от 15.12.2017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года.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</a:t>
            </a:r>
            <a:r>
              <a:rPr lang="ru-RU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Законопроект Челябинской области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«О внесений изменений в Федеральный закон от 04 мая 1999 года № 96-ФЗ «Об охране атмосферного воздуха»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(разработан Минэкологии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 поручению Губернатора Челябинской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области в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инициативном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порядке).</a:t>
            </a:r>
          </a:p>
          <a:p>
            <a:pPr algn="just"/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Проект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зарегистрирован в Государственной Думе РФ под номером № 277779-7 04.10.2017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года.</a:t>
            </a:r>
          </a:p>
          <a:p>
            <a:pPr algn="just">
              <a:lnSpc>
                <a:spcPct val="100000"/>
              </a:lnSpc>
            </a:pPr>
            <a:endParaRPr lang="ru-RU" sz="1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Целесообразно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объединить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законопроекты</a:t>
            </a:r>
            <a:r>
              <a:rPr lang="ru-RU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Минприроды РФ  и Челябинской области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CustomShape 6"/>
          <p:cNvSpPr/>
          <p:nvPr/>
        </p:nvSpPr>
        <p:spPr>
          <a:xfrm>
            <a:off x="506520" y="1476000"/>
            <a:ext cx="8529840" cy="6998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Статус законопроектов, разработанных во исполнение поручения Президента Российской Федерации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92000" y="1375920"/>
            <a:ext cx="7924320" cy="53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u="sng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Правительство </a:t>
            </a:r>
            <a:r>
              <a:rPr lang="ru-RU" sz="1400" b="1" u="sng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Российской Федерации :</a:t>
            </a:r>
            <a:endParaRPr lang="ru-RU" sz="1400" b="0" strike="noStrike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1760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утверждает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методы расчетов рассеивания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выбросов;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1760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определяет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правила проведения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сводных расчетов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1760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утверждает методику определения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выбросов от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передвижных источников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1760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определяет </a:t>
            </a: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субъекты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РФ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на территории которых результаты сводных расчетов используются для квотирования и утверждения (на основании квотирования) нормативов ПДВ.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sng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Субъекты </a:t>
            </a:r>
            <a:r>
              <a:rPr lang="ru-RU" sz="1400" b="1" u="sng" strike="noStrike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Российской Федерации:</a:t>
            </a:r>
            <a:endParaRPr lang="ru-RU" sz="1400" b="0" strike="noStrike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1760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организуют проведение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сводных расчетов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1760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определяют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населенные пункты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для которых проводятся сводные расчеты;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1760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согласовывают размещение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объектов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хозяйственной и иной деятельности, имеющих выбросы, на территории населенных пунктов, для которых проводятся сводные расчеты.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sng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Отдельные субъекты </a:t>
            </a:r>
            <a:r>
              <a:rPr lang="ru-RU" sz="1400" b="1" u="sng" strike="noStrike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Российской Федерации </a:t>
            </a:r>
            <a:endParaRPr lang="ru-RU" sz="1400" b="0" strike="noStrike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(по перечню Правительства РФ, в соответствии с региональными законами):</a:t>
            </a:r>
            <a:endParaRPr lang="ru-RU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1760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определяют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населенные пункты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для территории утверждение нормативов ПДВ осуществляется на основании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квотирования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1760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определяют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перечень объектов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для которых ПДВ утверждаются на основании квотирования;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1760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определяют порядок установления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квот концентраций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1760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определяют порядок утверждения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нормативов ПДВ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основании квотирования;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sng" strike="noStrike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Предприятия:</a:t>
            </a:r>
            <a:endParaRPr lang="ru-RU" sz="1400" b="0" strike="noStrike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1760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предоставляют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сведения об инвентаризации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стационарных источников и выбросов загрязняющих веществ для проведения сводных расчетов субъектами РФ.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59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088280" y="72720"/>
            <a:ext cx="7947720" cy="1238760"/>
          </a:xfrm>
          <a:prstGeom prst="rect">
            <a:avLst/>
          </a:prstGeom>
          <a:solidFill>
            <a:srgbClr val="70001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выполнении поручений Президента РФ </a:t>
            </a: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итогам заседания Государственного совета РФ </a:t>
            </a: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вопросу «Об экологическом развитии Российской Федерации</a:t>
            </a: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 интересах будущих поколений», состоявшегося 27.12.2016 года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49320" y="66600"/>
            <a:ext cx="913680" cy="1202400"/>
          </a:xfrm>
          <a:prstGeom prst="rect">
            <a:avLst/>
          </a:prstGeom>
          <a:solidFill>
            <a:srgbClr val="7000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96" name="CustomShape 4"/>
          <p:cNvSpPr/>
          <p:nvPr/>
        </p:nvSpPr>
        <p:spPr>
          <a:xfrm>
            <a:off x="6120" y="818640"/>
            <a:ext cx="1049400" cy="455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Челябинская 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область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3"/>
          <p:cNvPicPr/>
          <p:nvPr/>
        </p:nvPicPr>
        <p:blipFill>
          <a:blip r:embed="rId2"/>
          <a:stretch/>
        </p:blipFill>
        <p:spPr>
          <a:xfrm>
            <a:off x="186840" y="134280"/>
            <a:ext cx="626040" cy="68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088280" y="72720"/>
            <a:ext cx="7947720" cy="1238760"/>
          </a:xfrm>
          <a:prstGeom prst="rect">
            <a:avLst/>
          </a:prstGeom>
          <a:solidFill>
            <a:srgbClr val="70001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выполнении поручений Президента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итогам заседания Государственного совета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вопросу «Об экологическом развитии Российской Федерации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 интересах будущих поколений», состоявшегося 27.12.2016 года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49320" y="66600"/>
            <a:ext cx="913680" cy="1202400"/>
          </a:xfrm>
          <a:prstGeom prst="rect">
            <a:avLst/>
          </a:prstGeom>
          <a:solidFill>
            <a:srgbClr val="7000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6120" y="818640"/>
            <a:ext cx="1049400" cy="455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Челябинская 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область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Picture 3"/>
          <p:cNvPicPr/>
          <p:nvPr/>
        </p:nvPicPr>
        <p:blipFill>
          <a:blip r:embed="rId3"/>
          <a:stretch/>
        </p:blipFill>
        <p:spPr>
          <a:xfrm>
            <a:off x="186840" y="134280"/>
            <a:ext cx="626040" cy="68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02" name="CustomShape 4"/>
          <p:cNvSpPr/>
          <p:nvPr/>
        </p:nvSpPr>
        <p:spPr>
          <a:xfrm>
            <a:off x="8798400" y="6354000"/>
            <a:ext cx="3088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628920" y="2552700"/>
            <a:ext cx="8184600" cy="380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приобретена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освоена программа и 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картоосновы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для ведения сводных расчетов рассеивания выбросов в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Челябинске, Магнитогорске, Златоусте, 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Сатке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Карабаше;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заполнены базы данных о стационарных источниках выбросов 126 предприятий Челябинска, ПАО «ММК» и ЗАО «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Карабашмедь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»;</a:t>
            </a: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выполнены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натурные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измерения потоков транспорта основных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автомагистралей: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23 в Челябинске, 20 в Магнитогорске, по 10 в Златоусте, 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Сатке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и Карабаше, </a:t>
            </a: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заполнены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базы данных о выбросах от автомагистралей Челябинска и Магнитогорска; </a:t>
            </a:r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выполнен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расчет ряда сценариев рассеивания выбросов в Челябинске, Магнитогорске и Карабаше.</a:t>
            </a:r>
          </a:p>
        </p:txBody>
      </p:sp>
      <p:sp>
        <p:nvSpPr>
          <p:cNvPr id="104" name="CustomShape 6"/>
          <p:cNvSpPr/>
          <p:nvPr/>
        </p:nvSpPr>
        <p:spPr>
          <a:xfrm>
            <a:off x="518040" y="1556640"/>
            <a:ext cx="8386200" cy="6998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Подготовка к введению системы 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сводных расчетов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Челябинской области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088280" y="72720"/>
            <a:ext cx="7947720" cy="1238760"/>
          </a:xfrm>
          <a:prstGeom prst="rect">
            <a:avLst/>
          </a:prstGeom>
          <a:solidFill>
            <a:srgbClr val="70001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выполнении поручений Президента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итогам заседания Государственного совета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вопросу «Об экологическом развитии Российской Федерации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 интересах будущих поколений», состоявшегося 27.12.2016 года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49320" y="66600"/>
            <a:ext cx="913680" cy="1202400"/>
          </a:xfrm>
          <a:prstGeom prst="rect">
            <a:avLst/>
          </a:prstGeom>
          <a:solidFill>
            <a:srgbClr val="7000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07" name="CustomShape 3"/>
          <p:cNvSpPr/>
          <p:nvPr/>
        </p:nvSpPr>
        <p:spPr>
          <a:xfrm>
            <a:off x="6120" y="818640"/>
            <a:ext cx="1049400" cy="455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Челябинская 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область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Picture 3"/>
          <p:cNvPicPr/>
          <p:nvPr/>
        </p:nvPicPr>
        <p:blipFill>
          <a:blip r:embed="rId3"/>
          <a:stretch/>
        </p:blipFill>
        <p:spPr>
          <a:xfrm>
            <a:off x="186840" y="134280"/>
            <a:ext cx="626040" cy="68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09" name="CustomShape 4"/>
          <p:cNvSpPr/>
          <p:nvPr/>
        </p:nvSpPr>
        <p:spPr>
          <a:xfrm>
            <a:off x="8799480" y="6354000"/>
            <a:ext cx="3088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5"/>
          <p:cNvSpPr/>
          <p:nvPr/>
        </p:nvSpPr>
        <p:spPr>
          <a:xfrm>
            <a:off x="659880" y="1551960"/>
            <a:ext cx="8386200" cy="6998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Расчет рассеивания вредных выбросов на территории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города Челябинска 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выполнен для 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следующего сценария: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6"/>
          <p:cNvSpPr/>
          <p:nvPr/>
        </p:nvSpPr>
        <p:spPr>
          <a:xfrm>
            <a:off x="659880" y="2442989"/>
            <a:ext cx="8293680" cy="3795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наихудшие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метеоусловия для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рассеивания загрязняющих веществ -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зима, НМУ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типа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штиль», температура  -18 ℃ </a:t>
            </a: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выбросы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стационарных источников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(согласно установленным нормативам ПДВ): </a:t>
            </a:r>
          </a:p>
          <a:p>
            <a:pPr marL="720" algn="just">
              <a:lnSpc>
                <a:spcPct val="100000"/>
              </a:lnSpc>
              <a:buClr>
                <a:srgbClr val="000000"/>
              </a:buClr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358 </a:t>
            </a: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457,75 тыс. т./год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общий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валовый выброс предприятий,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/>
            </a:r>
            <a:b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</a:b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внесенных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базу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данных, из них:</a:t>
            </a:r>
          </a:p>
          <a:p>
            <a:pPr marL="720" algn="just">
              <a:lnSpc>
                <a:spcPct val="100000"/>
              </a:lnSpc>
              <a:buClr>
                <a:srgbClr val="000000"/>
              </a:buClr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64,4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тыс.тонн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(18%)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выбросы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предприятий регионального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/>
            </a:r>
            <a:b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</a:b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экологического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надзора, </a:t>
            </a: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720" algn="just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в </a:t>
            </a:r>
            <a:r>
              <a:rPr lang="ru-RU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т.ч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выбросы городской свалки – 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62,9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тыс.тонн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(17,5%)</a:t>
            </a: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выбросы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 автомагистралей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– при максимальной интенсивности транспортного потока, зафиксированной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 исследовании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автомагистралей.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088280" y="72720"/>
            <a:ext cx="7947720" cy="1238760"/>
          </a:xfrm>
          <a:prstGeom prst="rect">
            <a:avLst/>
          </a:prstGeom>
          <a:solidFill>
            <a:srgbClr val="70001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выполнении поручений Президента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итогам заседания Государственного совета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вопросу «Об экологическом развитии Российской Федерации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 интересах будущих поколений», состоявшегося 27.12.2016 года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49320" y="66600"/>
            <a:ext cx="913680" cy="1202400"/>
          </a:xfrm>
          <a:prstGeom prst="rect">
            <a:avLst/>
          </a:prstGeom>
          <a:solidFill>
            <a:srgbClr val="7000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14" name="CustomShape 3"/>
          <p:cNvSpPr/>
          <p:nvPr/>
        </p:nvSpPr>
        <p:spPr>
          <a:xfrm>
            <a:off x="6120" y="818640"/>
            <a:ext cx="1049400" cy="455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Челябинская 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область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Picture 3"/>
          <p:cNvPicPr/>
          <p:nvPr/>
        </p:nvPicPr>
        <p:blipFill>
          <a:blip r:embed="rId3"/>
          <a:stretch/>
        </p:blipFill>
        <p:spPr>
          <a:xfrm>
            <a:off x="186840" y="134280"/>
            <a:ext cx="626040" cy="68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6" name="CustomShape 4"/>
          <p:cNvSpPr/>
          <p:nvPr/>
        </p:nvSpPr>
        <p:spPr>
          <a:xfrm>
            <a:off x="8798400" y="6354000"/>
            <a:ext cx="3088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771620" y="1328760"/>
            <a:ext cx="3939120" cy="6998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Совокупное загрязнение воздуха города Челябинска (расчет) выбросами от стационарных источников и автомагистралей (азота диоксид)</a:t>
            </a:r>
            <a:endParaRPr lang="ru-RU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6"/>
          <p:cNvSpPr/>
          <p:nvPr/>
        </p:nvSpPr>
        <p:spPr>
          <a:xfrm>
            <a:off x="191205" y="1424520"/>
            <a:ext cx="4422600" cy="50832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Загрязнение воздуха Челябинска выбросами </a:t>
            </a:r>
            <a:endParaRPr lang="ru-RU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 автомагистралей (азота диоксид, расчет)</a:t>
            </a:r>
            <a:endParaRPr lang="ru-RU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Picture 2"/>
          <p:cNvPicPr/>
          <p:nvPr/>
        </p:nvPicPr>
        <p:blipFill>
          <a:blip r:embed="rId4"/>
          <a:srcRect l="41480" t="25655" r="36872" b="21372"/>
          <a:stretch/>
        </p:blipFill>
        <p:spPr>
          <a:xfrm>
            <a:off x="5062140" y="2103015"/>
            <a:ext cx="3396960" cy="4674960"/>
          </a:xfrm>
          <a:prstGeom prst="rect">
            <a:avLst/>
          </a:prstGeom>
          <a:ln>
            <a:noFill/>
          </a:ln>
        </p:spPr>
      </p:pic>
      <p:pic>
        <p:nvPicPr>
          <p:cNvPr id="120" name="Picture 2"/>
          <p:cNvPicPr/>
          <p:nvPr/>
        </p:nvPicPr>
        <p:blipFill>
          <a:blip r:embed="rId5"/>
          <a:srcRect l="45906" t="38572" r="39179" b="32483"/>
          <a:stretch/>
        </p:blipFill>
        <p:spPr>
          <a:xfrm>
            <a:off x="282345" y="2012220"/>
            <a:ext cx="3959640" cy="453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088280" y="72720"/>
            <a:ext cx="7947720" cy="1238760"/>
          </a:xfrm>
          <a:prstGeom prst="rect">
            <a:avLst/>
          </a:prstGeom>
          <a:solidFill>
            <a:srgbClr val="70001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выполнении поручений Президента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итогам заседания Государственного совета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вопросу «Об экологическом развитии Российской Федерации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 интересах будущих поколений», состоявшегося 27.12.2016 года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9320" y="66600"/>
            <a:ext cx="913680" cy="1202400"/>
          </a:xfrm>
          <a:prstGeom prst="rect">
            <a:avLst/>
          </a:prstGeom>
          <a:solidFill>
            <a:srgbClr val="7000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6120" y="818640"/>
            <a:ext cx="1049400" cy="455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Челябинская 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область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Picture 3"/>
          <p:cNvPicPr/>
          <p:nvPr/>
        </p:nvPicPr>
        <p:blipFill>
          <a:blip r:embed="rId3"/>
          <a:stretch/>
        </p:blipFill>
        <p:spPr>
          <a:xfrm>
            <a:off x="186840" y="134280"/>
            <a:ext cx="626040" cy="68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25" name="CustomShape 4"/>
          <p:cNvSpPr/>
          <p:nvPr/>
        </p:nvSpPr>
        <p:spPr>
          <a:xfrm>
            <a:off x="8756640" y="6355080"/>
            <a:ext cx="4366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120165" y="1393200"/>
            <a:ext cx="4515480" cy="8546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Загрязнение воздуха города Челябинска выбросами от стационарных источников предприятий, подлежащих региональному государственному экологическому надзору (азота диоксид, 108 предприятий, расчет)</a:t>
            </a:r>
            <a:endParaRPr lang="ru-RU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4695330" y="1393200"/>
            <a:ext cx="4306320" cy="8546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Загрязнение воздуха города Челябинска выбросами от стационарных источников предприятий, подлежащих федеральному государственному экологическому надзору (азота диоксид, 21 предприятие, расчет)</a:t>
            </a:r>
            <a:endParaRPr lang="ru-RU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Picture 2"/>
          <p:cNvPicPr/>
          <p:nvPr/>
        </p:nvPicPr>
        <p:blipFill>
          <a:blip r:embed="rId4"/>
          <a:srcRect l="41453" t="26880" r="35258" b="20406"/>
          <a:stretch/>
        </p:blipFill>
        <p:spPr>
          <a:xfrm>
            <a:off x="5252865" y="2394360"/>
            <a:ext cx="3239640" cy="4373640"/>
          </a:xfrm>
          <a:prstGeom prst="rect">
            <a:avLst/>
          </a:prstGeom>
          <a:ln>
            <a:noFill/>
          </a:ln>
        </p:spPr>
      </p:pic>
      <p:pic>
        <p:nvPicPr>
          <p:cNvPr id="129" name="Picture 2"/>
          <p:cNvPicPr/>
          <p:nvPr/>
        </p:nvPicPr>
        <p:blipFill>
          <a:blip r:embed="rId5"/>
          <a:srcRect l="41195" t="26142" r="36839" b="21879"/>
          <a:stretch/>
        </p:blipFill>
        <p:spPr>
          <a:xfrm>
            <a:off x="1059255" y="2376000"/>
            <a:ext cx="3045240" cy="442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60" y="1298880"/>
            <a:ext cx="91432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Рисунок 11"/>
          <p:cNvPicPr/>
          <p:nvPr/>
        </p:nvPicPr>
        <p:blipFill>
          <a:blip r:embed="rId2"/>
          <a:srcRect t="4665" r="15199" b="9442"/>
          <a:stretch/>
        </p:blipFill>
        <p:spPr>
          <a:xfrm>
            <a:off x="963360" y="2200680"/>
            <a:ext cx="7766640" cy="424188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4254480" y="3860640"/>
            <a:ext cx="634320" cy="6469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3"/>
          <p:cNvSpPr/>
          <p:nvPr/>
        </p:nvSpPr>
        <p:spPr>
          <a:xfrm>
            <a:off x="2608920" y="6442920"/>
            <a:ext cx="45392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Точечные превышения на границе жилой застройки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Line 4"/>
          <p:cNvSpPr/>
          <p:nvPr/>
        </p:nvSpPr>
        <p:spPr>
          <a:xfrm flipV="1">
            <a:off x="3894120" y="4437000"/>
            <a:ext cx="502920" cy="165564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8820000" y="6381720"/>
            <a:ext cx="215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1088280" y="72720"/>
            <a:ext cx="7947720" cy="1238760"/>
          </a:xfrm>
          <a:prstGeom prst="rect">
            <a:avLst/>
          </a:prstGeom>
          <a:solidFill>
            <a:srgbClr val="70001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выполнении поручений Президента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итогам заседания Государственного совета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вопросу «Об экологическом развитии Российской Федерации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 интересах будущих поколений», состоявшегося 27.12.2016 года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7"/>
          <p:cNvSpPr/>
          <p:nvPr/>
        </p:nvSpPr>
        <p:spPr>
          <a:xfrm>
            <a:off x="49320" y="66600"/>
            <a:ext cx="913680" cy="1202400"/>
          </a:xfrm>
          <a:prstGeom prst="rect">
            <a:avLst/>
          </a:prstGeom>
          <a:solidFill>
            <a:srgbClr val="7000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38" name="CustomShape 8"/>
          <p:cNvSpPr/>
          <p:nvPr/>
        </p:nvSpPr>
        <p:spPr>
          <a:xfrm>
            <a:off x="6120" y="818640"/>
            <a:ext cx="1049400" cy="455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Челябинская 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область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3"/>
          <p:cNvPicPr/>
          <p:nvPr/>
        </p:nvPicPr>
        <p:blipFill>
          <a:blip r:embed="rId3"/>
          <a:stretch/>
        </p:blipFill>
        <p:spPr>
          <a:xfrm>
            <a:off x="186840" y="134280"/>
            <a:ext cx="626040" cy="68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40" name="CustomShape 9"/>
          <p:cNvSpPr/>
          <p:nvPr/>
        </p:nvSpPr>
        <p:spPr>
          <a:xfrm>
            <a:off x="721440" y="1370520"/>
            <a:ext cx="8314560" cy="7178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Пример расчета рассеивания: формальдегид,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влияние Челябинской городской свалки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088280" y="72720"/>
            <a:ext cx="7947720" cy="1238760"/>
          </a:xfrm>
          <a:prstGeom prst="rect">
            <a:avLst/>
          </a:prstGeom>
          <a:solidFill>
            <a:srgbClr val="70001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выполнении поручений Президента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итогам заседания Государственного совета РФ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вопросу «Об экологическом развитии Российской Федерации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 интересах будущих поколений», состоявшегося 27.12.2016 года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9320" y="66600"/>
            <a:ext cx="913680" cy="1202400"/>
          </a:xfrm>
          <a:prstGeom prst="rect">
            <a:avLst/>
          </a:prstGeom>
          <a:solidFill>
            <a:srgbClr val="7000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43" name="CustomShape 3"/>
          <p:cNvSpPr/>
          <p:nvPr/>
        </p:nvSpPr>
        <p:spPr>
          <a:xfrm>
            <a:off x="6120" y="818640"/>
            <a:ext cx="1049400" cy="455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Челябинская 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область</a:t>
            </a:r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3"/>
          <p:cNvPicPr/>
          <p:nvPr/>
        </p:nvPicPr>
        <p:blipFill>
          <a:blip r:embed="rId3"/>
          <a:stretch/>
        </p:blipFill>
        <p:spPr>
          <a:xfrm>
            <a:off x="186840" y="134280"/>
            <a:ext cx="626040" cy="68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45" name="CustomShape 4"/>
          <p:cNvSpPr/>
          <p:nvPr/>
        </p:nvSpPr>
        <p:spPr>
          <a:xfrm>
            <a:off x="8698320" y="6354000"/>
            <a:ext cx="4215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>
            <a:off x="414720" y="1412640"/>
            <a:ext cx="8386200" cy="6998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результаты создания системы сводных расчетов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для города Челябинска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6"/>
          <p:cNvSpPr/>
          <p:nvPr/>
        </p:nvSpPr>
        <p:spPr>
          <a:xfrm>
            <a:off x="251640" y="1836255"/>
            <a:ext cx="8712360" cy="421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выполнен расчет возможных уровней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загрязнения атмосферного воздуха в городе от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всех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источников выбросов: стационарных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(предприятия и свалка) и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передвижных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(автотранспорт), 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выполнен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расчет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вклада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каждого из источников в общее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загрязнение,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определен перечень 36 загрязняющих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веществ, подлежащих квотированию для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достижения концентраций по этому веществу в 1 ПДК в любой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жилой точке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города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выполнена оценка </a:t>
            </a:r>
            <a:r>
              <a:rPr lang="ru-RU" sz="20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допустимого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вклада (квот концентраций) для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стационарных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источников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выбросов 21 предприятия,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 котором общее загрязнение в любой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жилой точке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города не превысит 1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ПДК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Эти результаты являются основой для нормирования источников выбросов в рамках ожидаемых изменений законодательства</a:t>
            </a: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620</Words>
  <Application>Microsoft Office PowerPoint</Application>
  <PresentationFormat>Экран (4:3)</PresentationFormat>
  <Paragraphs>108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Челябинск ШОС БРИКС - 2020</dc:title>
  <dc:creator>Golaktionova</dc:creator>
  <cp:lastModifiedBy>Ministr</cp:lastModifiedBy>
  <cp:revision>54</cp:revision>
  <cp:lastPrinted>2018-01-15T08:54:29Z</cp:lastPrinted>
  <dcterms:created xsi:type="dcterms:W3CDTF">2018-01-12T04:37:11Z</dcterms:created>
  <dcterms:modified xsi:type="dcterms:W3CDTF">2018-01-29T15:13:47Z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