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6" y="-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8A11A-6618-441C-A7DB-0AC850DEC5E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5E80FF-C8A8-42AE-B93B-CE81527A737B}">
      <dgm:prSet custT="1"/>
      <dgm:spPr/>
      <dgm:t>
        <a:bodyPr/>
        <a:lstStyle/>
        <a:p>
          <a:pPr algn="just" rtl="0"/>
          <a:r>
            <a:rPr lang="ru-RU" sz="1800" dirty="0" smtClean="0"/>
            <a:t>- Патриотизм</a:t>
          </a:r>
          <a:endParaRPr lang="ru-RU" sz="1800" dirty="0"/>
        </a:p>
      </dgm:t>
    </dgm:pt>
    <dgm:pt modelId="{B8011CAB-FF53-4A9E-9E46-6B687F449966}" type="parTrans" cxnId="{6586301E-30F1-4C35-AEB8-6153A7837187}">
      <dgm:prSet/>
      <dgm:spPr/>
      <dgm:t>
        <a:bodyPr/>
        <a:lstStyle/>
        <a:p>
          <a:endParaRPr lang="ru-RU"/>
        </a:p>
      </dgm:t>
    </dgm:pt>
    <dgm:pt modelId="{9FFE563A-0156-48D8-A38D-4DF1406C840D}" type="sibTrans" cxnId="{6586301E-30F1-4C35-AEB8-6153A7837187}">
      <dgm:prSet/>
      <dgm:spPr/>
      <dgm:t>
        <a:bodyPr/>
        <a:lstStyle/>
        <a:p>
          <a:endParaRPr lang="ru-RU"/>
        </a:p>
      </dgm:t>
    </dgm:pt>
    <dgm:pt modelId="{7DF7BDC6-768F-4011-A576-4993B9A64D36}">
      <dgm:prSet/>
      <dgm:spPr/>
      <dgm:t>
        <a:bodyPr/>
        <a:lstStyle/>
        <a:p>
          <a:pPr rtl="0"/>
          <a:endParaRPr lang="ru-RU"/>
        </a:p>
      </dgm:t>
    </dgm:pt>
    <dgm:pt modelId="{4640A473-F19B-4B2B-8BEA-7FB2DE1901EE}" type="parTrans" cxnId="{32733E1F-2F6F-46A3-BDA8-CEA0FFA49583}">
      <dgm:prSet/>
      <dgm:spPr/>
      <dgm:t>
        <a:bodyPr/>
        <a:lstStyle/>
        <a:p>
          <a:endParaRPr lang="ru-RU"/>
        </a:p>
      </dgm:t>
    </dgm:pt>
    <dgm:pt modelId="{F605CAEF-BBB7-4248-A507-3DB516968A4F}" type="sibTrans" cxnId="{32733E1F-2F6F-46A3-BDA8-CEA0FFA49583}">
      <dgm:prSet/>
      <dgm:spPr/>
      <dgm:t>
        <a:bodyPr/>
        <a:lstStyle/>
        <a:p>
          <a:endParaRPr lang="ru-RU"/>
        </a:p>
      </dgm:t>
    </dgm:pt>
    <dgm:pt modelId="{03738EF8-DBE4-49FB-8FF3-16682DABB6F8}">
      <dgm:prSet custT="1"/>
      <dgm:spPr/>
      <dgm:t>
        <a:bodyPr/>
        <a:lstStyle/>
        <a:p>
          <a:pPr algn="just" rtl="0"/>
          <a:r>
            <a:rPr lang="ru-RU" sz="1800" dirty="0" smtClean="0"/>
            <a:t>- Социальная справедливость</a:t>
          </a:r>
          <a:endParaRPr lang="ru-RU" sz="1800" dirty="0"/>
        </a:p>
      </dgm:t>
    </dgm:pt>
    <dgm:pt modelId="{2C5032D7-38BE-4C74-B9BC-A5C765A50EDC}" type="parTrans" cxnId="{09CFBDC2-78C4-496C-A19E-4C3CC635679E}">
      <dgm:prSet/>
      <dgm:spPr/>
      <dgm:t>
        <a:bodyPr/>
        <a:lstStyle/>
        <a:p>
          <a:endParaRPr lang="ru-RU"/>
        </a:p>
      </dgm:t>
    </dgm:pt>
    <dgm:pt modelId="{686A3BD3-6B72-4FBB-B282-DDE7250E08E5}" type="sibTrans" cxnId="{09CFBDC2-78C4-496C-A19E-4C3CC635679E}">
      <dgm:prSet/>
      <dgm:spPr/>
      <dgm:t>
        <a:bodyPr/>
        <a:lstStyle/>
        <a:p>
          <a:endParaRPr lang="ru-RU"/>
        </a:p>
      </dgm:t>
    </dgm:pt>
    <dgm:pt modelId="{616CCF99-DBC1-46C4-8D1F-DDAADFDAD937}">
      <dgm:prSet custT="1"/>
      <dgm:spPr/>
      <dgm:t>
        <a:bodyPr/>
        <a:lstStyle/>
        <a:p>
          <a:pPr algn="just" rtl="0"/>
          <a:r>
            <a:rPr lang="ru-RU" sz="1800" dirty="0" smtClean="0"/>
            <a:t>- Свобода, защита прав и свобод человека и гражданина;</a:t>
          </a:r>
          <a:endParaRPr lang="ru-RU" sz="1800" dirty="0"/>
        </a:p>
      </dgm:t>
    </dgm:pt>
    <dgm:pt modelId="{3606FE3E-7FD2-4A90-8D19-9A56F9BCFED9}" type="parTrans" cxnId="{6C4F454E-7627-4CAB-8FBE-A123195CA81A}">
      <dgm:prSet/>
      <dgm:spPr/>
      <dgm:t>
        <a:bodyPr/>
        <a:lstStyle/>
        <a:p>
          <a:endParaRPr lang="ru-RU"/>
        </a:p>
      </dgm:t>
    </dgm:pt>
    <dgm:pt modelId="{73387B1B-DFE5-454C-BAB1-066CF3DB978B}" type="sibTrans" cxnId="{6C4F454E-7627-4CAB-8FBE-A123195CA81A}">
      <dgm:prSet/>
      <dgm:spPr/>
      <dgm:t>
        <a:bodyPr/>
        <a:lstStyle/>
        <a:p>
          <a:endParaRPr lang="ru-RU"/>
        </a:p>
      </dgm:t>
    </dgm:pt>
    <dgm:pt modelId="{A53DE22E-4791-401B-955F-FE6B197F2199}">
      <dgm:prSet custT="1"/>
      <dgm:spPr/>
      <dgm:t>
        <a:bodyPr/>
        <a:lstStyle/>
        <a:p>
          <a:pPr algn="just" rtl="0"/>
          <a:r>
            <a:rPr lang="ru-RU" sz="1800" dirty="0" smtClean="0"/>
            <a:t>- Формирование гражданина и патриота;</a:t>
          </a:r>
          <a:endParaRPr lang="ru-RU" sz="1800" dirty="0"/>
        </a:p>
      </dgm:t>
    </dgm:pt>
    <dgm:pt modelId="{1D14F801-B283-46BC-83C6-919691ECE01F}" type="parTrans" cxnId="{27F2D933-62D1-4ACD-9C72-E18E59E69995}">
      <dgm:prSet/>
      <dgm:spPr/>
      <dgm:t>
        <a:bodyPr/>
        <a:lstStyle/>
        <a:p>
          <a:endParaRPr lang="ru-RU"/>
        </a:p>
      </dgm:t>
    </dgm:pt>
    <dgm:pt modelId="{A03BDA18-5FD3-4364-A0E4-4EDDC1C3CDAC}" type="sibTrans" cxnId="{27F2D933-62D1-4ACD-9C72-E18E59E69995}">
      <dgm:prSet/>
      <dgm:spPr/>
      <dgm:t>
        <a:bodyPr/>
        <a:lstStyle/>
        <a:p>
          <a:endParaRPr lang="ru-RU"/>
        </a:p>
      </dgm:t>
    </dgm:pt>
    <dgm:pt modelId="{98DA95E4-0C35-4AAE-BC2E-C48D1D612939}">
      <dgm:prSet custT="1"/>
      <dgm:spPr/>
      <dgm:t>
        <a:bodyPr/>
        <a:lstStyle/>
        <a:p>
          <a:pPr algn="just" rtl="0"/>
          <a:r>
            <a:rPr lang="ru-RU" sz="1800" dirty="0" smtClean="0"/>
            <a:t>- Гражданское общество - ответственность за упрочение нравственно-этических норм общероссийского единства;</a:t>
          </a:r>
          <a:endParaRPr lang="ru-RU" sz="1800" dirty="0"/>
        </a:p>
      </dgm:t>
    </dgm:pt>
    <dgm:pt modelId="{4DFF8AAF-28A1-45AB-929A-6690EE901B7F}" type="parTrans" cxnId="{8273BA29-0301-42B0-90BF-645D23D92065}">
      <dgm:prSet/>
      <dgm:spPr/>
      <dgm:t>
        <a:bodyPr/>
        <a:lstStyle/>
        <a:p>
          <a:endParaRPr lang="ru-RU"/>
        </a:p>
      </dgm:t>
    </dgm:pt>
    <dgm:pt modelId="{3B5261A1-7803-4431-B335-AFD1B1CCDDB3}" type="sibTrans" cxnId="{8273BA29-0301-42B0-90BF-645D23D92065}">
      <dgm:prSet/>
      <dgm:spPr/>
      <dgm:t>
        <a:bodyPr/>
        <a:lstStyle/>
        <a:p>
          <a:endParaRPr lang="ru-RU"/>
        </a:p>
      </dgm:t>
    </dgm:pt>
    <dgm:pt modelId="{B9B1B952-B2E5-499A-B867-C94AD9978914}">
      <dgm:prSet custT="1"/>
      <dgm:spPr/>
      <dgm:t>
        <a:bodyPr/>
        <a:lstStyle/>
        <a:p>
          <a:pPr algn="just" rtl="0"/>
          <a:r>
            <a:rPr lang="ru-RU" sz="1800" dirty="0" smtClean="0"/>
            <a:t>- Понимающее государство;</a:t>
          </a:r>
          <a:endParaRPr lang="ru-RU" sz="1800" dirty="0"/>
        </a:p>
      </dgm:t>
    </dgm:pt>
    <dgm:pt modelId="{C01879F1-99C2-4187-B49D-01179D124EA2}" type="parTrans" cxnId="{5D098756-60F9-4CD5-BC3D-6900EEDBA67B}">
      <dgm:prSet/>
      <dgm:spPr/>
      <dgm:t>
        <a:bodyPr/>
        <a:lstStyle/>
        <a:p>
          <a:endParaRPr lang="ru-RU"/>
        </a:p>
      </dgm:t>
    </dgm:pt>
    <dgm:pt modelId="{95DA433B-8D6B-4408-90CA-E6597802B25D}" type="sibTrans" cxnId="{5D098756-60F9-4CD5-BC3D-6900EEDBA67B}">
      <dgm:prSet/>
      <dgm:spPr/>
      <dgm:t>
        <a:bodyPr/>
        <a:lstStyle/>
        <a:p>
          <a:endParaRPr lang="ru-RU"/>
        </a:p>
      </dgm:t>
    </dgm:pt>
    <dgm:pt modelId="{ED3DD3A9-23CB-4AA5-A1B3-D2937BACB000}">
      <dgm:prSet custT="1"/>
      <dgm:spPr/>
      <dgm:t>
        <a:bodyPr/>
        <a:lstStyle/>
        <a:p>
          <a:pPr algn="just" rtl="0"/>
          <a:r>
            <a:rPr lang="ru-RU" sz="1800" dirty="0" smtClean="0"/>
            <a:t>- Религиозные и этнические сообщества.</a:t>
          </a:r>
          <a:br>
            <a:rPr lang="ru-RU" sz="1800" dirty="0" smtClean="0"/>
          </a:br>
          <a:endParaRPr lang="ru-RU" sz="1800" dirty="0"/>
        </a:p>
      </dgm:t>
    </dgm:pt>
    <dgm:pt modelId="{AF171BF2-BF53-4D4C-92EE-C9E399CB3AA4}" type="parTrans" cxnId="{D4149D91-736C-406D-BF36-D061DE4018AE}">
      <dgm:prSet/>
      <dgm:spPr/>
      <dgm:t>
        <a:bodyPr/>
        <a:lstStyle/>
        <a:p>
          <a:endParaRPr lang="ru-RU"/>
        </a:p>
      </dgm:t>
    </dgm:pt>
    <dgm:pt modelId="{9FAA1D6D-CDA4-4350-B62C-F586AB2B1AE9}" type="sibTrans" cxnId="{D4149D91-736C-406D-BF36-D061DE4018AE}">
      <dgm:prSet/>
      <dgm:spPr/>
      <dgm:t>
        <a:bodyPr/>
        <a:lstStyle/>
        <a:p>
          <a:endParaRPr lang="ru-RU"/>
        </a:p>
      </dgm:t>
    </dgm:pt>
    <dgm:pt modelId="{14853F25-FC82-40A3-9D41-3CD0453BCD74}">
      <dgm:prSet custT="1"/>
      <dgm:spPr/>
      <dgm:t>
        <a:bodyPr/>
        <a:lstStyle/>
        <a:p>
          <a:pPr algn="just" rtl="0"/>
          <a:r>
            <a:rPr lang="ru-RU" sz="1800" dirty="0" smtClean="0"/>
            <a:t>- Справедливый закон;</a:t>
          </a:r>
          <a:endParaRPr lang="ru-RU" sz="1800" dirty="0"/>
        </a:p>
      </dgm:t>
    </dgm:pt>
    <dgm:pt modelId="{CF472E7F-1C60-4503-B29B-77F6375C7E15}" type="parTrans" cxnId="{FD2872C0-934D-4566-B646-14F251D53207}">
      <dgm:prSet/>
      <dgm:spPr/>
      <dgm:t>
        <a:bodyPr/>
        <a:lstStyle/>
        <a:p>
          <a:endParaRPr lang="ru-RU"/>
        </a:p>
      </dgm:t>
    </dgm:pt>
    <dgm:pt modelId="{57BC01C4-97CE-4ED0-8D6D-8A1DFB79614C}" type="sibTrans" cxnId="{FD2872C0-934D-4566-B646-14F251D53207}">
      <dgm:prSet/>
      <dgm:spPr/>
      <dgm:t>
        <a:bodyPr/>
        <a:lstStyle/>
        <a:p>
          <a:endParaRPr lang="ru-RU"/>
        </a:p>
      </dgm:t>
    </dgm:pt>
    <dgm:pt modelId="{1C3B86B4-9128-4414-A2E7-9096FED6CDE6}" type="pres">
      <dgm:prSet presAssocID="{ABA8A11A-6618-441C-A7DB-0AC850DEC5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03E05-E4F1-47CB-8DB8-5DE9B589B71C}" type="pres">
      <dgm:prSet presAssocID="{7DF7BDC6-768F-4011-A576-4993B9A64D36}" presName="composite" presStyleCnt="0"/>
      <dgm:spPr/>
    </dgm:pt>
    <dgm:pt modelId="{C70E0000-97C4-4FED-8213-A45CC0C7655D}" type="pres">
      <dgm:prSet presAssocID="{7DF7BDC6-768F-4011-A576-4993B9A64D3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4B882-86ED-4596-B78F-0759E6EBF305}" type="pres">
      <dgm:prSet presAssocID="{7DF7BDC6-768F-4011-A576-4993B9A64D3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2D933-62D1-4ACD-9C72-E18E59E69995}" srcId="{7DF7BDC6-768F-4011-A576-4993B9A64D36}" destId="{A53DE22E-4791-401B-955F-FE6B197F2199}" srcOrd="3" destOrd="0" parTransId="{1D14F801-B283-46BC-83C6-919691ECE01F}" sibTransId="{A03BDA18-5FD3-4364-A0E4-4EDDC1C3CDAC}"/>
    <dgm:cxn modelId="{5D098756-60F9-4CD5-BC3D-6900EEDBA67B}" srcId="{7DF7BDC6-768F-4011-A576-4993B9A64D36}" destId="{B9B1B952-B2E5-499A-B867-C94AD9978914}" srcOrd="5" destOrd="0" parTransId="{C01879F1-99C2-4187-B49D-01179D124EA2}" sibTransId="{95DA433B-8D6B-4408-90CA-E6597802B25D}"/>
    <dgm:cxn modelId="{6C4F454E-7627-4CAB-8FBE-A123195CA81A}" srcId="{7DF7BDC6-768F-4011-A576-4993B9A64D36}" destId="{616CCF99-DBC1-46C4-8D1F-DDAADFDAD937}" srcOrd="2" destOrd="0" parTransId="{3606FE3E-7FD2-4A90-8D19-9A56F9BCFED9}" sibTransId="{73387B1B-DFE5-454C-BAB1-066CF3DB978B}"/>
    <dgm:cxn modelId="{32733E1F-2F6F-46A3-BDA8-CEA0FFA49583}" srcId="{ABA8A11A-6618-441C-A7DB-0AC850DEC5EC}" destId="{7DF7BDC6-768F-4011-A576-4993B9A64D36}" srcOrd="0" destOrd="0" parTransId="{4640A473-F19B-4B2B-8BEA-7FB2DE1901EE}" sibTransId="{F605CAEF-BBB7-4248-A507-3DB516968A4F}"/>
    <dgm:cxn modelId="{E5817008-93A1-42E5-88A2-72855996A64E}" type="presOf" srcId="{ED5E80FF-C8A8-42AE-B93B-CE81527A737B}" destId="{39E4B882-86ED-4596-B78F-0759E6EBF305}" srcOrd="0" destOrd="0" presId="urn:microsoft.com/office/officeart/2005/8/layout/chevron2"/>
    <dgm:cxn modelId="{994D9B66-EE72-4706-9630-7F0CA9CE0F06}" type="presOf" srcId="{14853F25-FC82-40A3-9D41-3CD0453BCD74}" destId="{39E4B882-86ED-4596-B78F-0759E6EBF305}" srcOrd="0" destOrd="6" presId="urn:microsoft.com/office/officeart/2005/8/layout/chevron2"/>
    <dgm:cxn modelId="{D4149D91-736C-406D-BF36-D061DE4018AE}" srcId="{7DF7BDC6-768F-4011-A576-4993B9A64D36}" destId="{ED3DD3A9-23CB-4AA5-A1B3-D2937BACB000}" srcOrd="7" destOrd="0" parTransId="{AF171BF2-BF53-4D4C-92EE-C9E399CB3AA4}" sibTransId="{9FAA1D6D-CDA4-4350-B62C-F586AB2B1AE9}"/>
    <dgm:cxn modelId="{F07CEAF6-1A6D-410D-8BEB-D4AA2B9DBA5B}" type="presOf" srcId="{03738EF8-DBE4-49FB-8FF3-16682DABB6F8}" destId="{39E4B882-86ED-4596-B78F-0759E6EBF305}" srcOrd="0" destOrd="1" presId="urn:microsoft.com/office/officeart/2005/8/layout/chevron2"/>
    <dgm:cxn modelId="{6586301E-30F1-4C35-AEB8-6153A7837187}" srcId="{7DF7BDC6-768F-4011-A576-4993B9A64D36}" destId="{ED5E80FF-C8A8-42AE-B93B-CE81527A737B}" srcOrd="0" destOrd="0" parTransId="{B8011CAB-FF53-4A9E-9E46-6B687F449966}" sibTransId="{9FFE563A-0156-48D8-A38D-4DF1406C840D}"/>
    <dgm:cxn modelId="{B4DDF850-F37D-4317-A78B-3A86CD280667}" type="presOf" srcId="{B9B1B952-B2E5-499A-B867-C94AD9978914}" destId="{39E4B882-86ED-4596-B78F-0759E6EBF305}" srcOrd="0" destOrd="5" presId="urn:microsoft.com/office/officeart/2005/8/layout/chevron2"/>
    <dgm:cxn modelId="{9172D711-9DE2-44A6-A7F1-AD8FF5AD8A05}" type="presOf" srcId="{98DA95E4-0C35-4AAE-BC2E-C48D1D612939}" destId="{39E4B882-86ED-4596-B78F-0759E6EBF305}" srcOrd="0" destOrd="4" presId="urn:microsoft.com/office/officeart/2005/8/layout/chevron2"/>
    <dgm:cxn modelId="{8273BA29-0301-42B0-90BF-645D23D92065}" srcId="{7DF7BDC6-768F-4011-A576-4993B9A64D36}" destId="{98DA95E4-0C35-4AAE-BC2E-C48D1D612939}" srcOrd="4" destOrd="0" parTransId="{4DFF8AAF-28A1-45AB-929A-6690EE901B7F}" sibTransId="{3B5261A1-7803-4431-B335-AFD1B1CCDDB3}"/>
    <dgm:cxn modelId="{09CFBDC2-78C4-496C-A19E-4C3CC635679E}" srcId="{7DF7BDC6-768F-4011-A576-4993B9A64D36}" destId="{03738EF8-DBE4-49FB-8FF3-16682DABB6F8}" srcOrd="1" destOrd="0" parTransId="{2C5032D7-38BE-4C74-B9BC-A5C765A50EDC}" sibTransId="{686A3BD3-6B72-4FBB-B282-DDE7250E08E5}"/>
    <dgm:cxn modelId="{0B86A7AE-1396-48F0-A5F2-4626BDA73127}" type="presOf" srcId="{7DF7BDC6-768F-4011-A576-4993B9A64D36}" destId="{C70E0000-97C4-4FED-8213-A45CC0C7655D}" srcOrd="0" destOrd="0" presId="urn:microsoft.com/office/officeart/2005/8/layout/chevron2"/>
    <dgm:cxn modelId="{A1AA46D0-1169-480C-A756-61D697ED8AFB}" type="presOf" srcId="{616CCF99-DBC1-46C4-8D1F-DDAADFDAD937}" destId="{39E4B882-86ED-4596-B78F-0759E6EBF305}" srcOrd="0" destOrd="2" presId="urn:microsoft.com/office/officeart/2005/8/layout/chevron2"/>
    <dgm:cxn modelId="{E95ED413-BD4D-43C7-B97A-62330826E825}" type="presOf" srcId="{A53DE22E-4791-401B-955F-FE6B197F2199}" destId="{39E4B882-86ED-4596-B78F-0759E6EBF305}" srcOrd="0" destOrd="3" presId="urn:microsoft.com/office/officeart/2005/8/layout/chevron2"/>
    <dgm:cxn modelId="{6BCD580C-1A8A-4DCE-AD39-6EB9BA912F18}" type="presOf" srcId="{ED3DD3A9-23CB-4AA5-A1B3-D2937BACB000}" destId="{39E4B882-86ED-4596-B78F-0759E6EBF305}" srcOrd="0" destOrd="7" presId="urn:microsoft.com/office/officeart/2005/8/layout/chevron2"/>
    <dgm:cxn modelId="{6C6B8AEB-E56C-4EE0-9127-86FCDC409F21}" type="presOf" srcId="{ABA8A11A-6618-441C-A7DB-0AC850DEC5EC}" destId="{1C3B86B4-9128-4414-A2E7-9096FED6CDE6}" srcOrd="0" destOrd="0" presId="urn:microsoft.com/office/officeart/2005/8/layout/chevron2"/>
    <dgm:cxn modelId="{FD2872C0-934D-4566-B646-14F251D53207}" srcId="{7DF7BDC6-768F-4011-A576-4993B9A64D36}" destId="{14853F25-FC82-40A3-9D41-3CD0453BCD74}" srcOrd="6" destOrd="0" parTransId="{CF472E7F-1C60-4503-B29B-77F6375C7E15}" sibTransId="{57BC01C4-97CE-4ED0-8D6D-8A1DFB79614C}"/>
    <dgm:cxn modelId="{88BD9896-E6DD-46F4-A50F-8B42003D53F8}" type="presParOf" srcId="{1C3B86B4-9128-4414-A2E7-9096FED6CDE6}" destId="{57803E05-E4F1-47CB-8DB8-5DE9B589B71C}" srcOrd="0" destOrd="0" presId="urn:microsoft.com/office/officeart/2005/8/layout/chevron2"/>
    <dgm:cxn modelId="{1D8EAE7A-2C5D-4884-BC3A-5D8C0BD1322C}" type="presParOf" srcId="{57803E05-E4F1-47CB-8DB8-5DE9B589B71C}" destId="{C70E0000-97C4-4FED-8213-A45CC0C7655D}" srcOrd="0" destOrd="0" presId="urn:microsoft.com/office/officeart/2005/8/layout/chevron2"/>
    <dgm:cxn modelId="{6DCF6770-B31B-4D77-AC82-7735A9BDA05C}" type="presParOf" srcId="{57803E05-E4F1-47CB-8DB8-5DE9B589B71C}" destId="{39E4B882-86ED-4596-B78F-0759E6EBF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0000-97C4-4FED-8213-A45CC0C7655D}">
      <dsp:nvSpPr>
        <dsp:cNvPr id="0" name=""/>
        <dsp:cNvSpPr/>
      </dsp:nvSpPr>
      <dsp:spPr>
        <a:xfrm rot="5400000">
          <a:off x="-979916" y="985048"/>
          <a:ext cx="5247535" cy="32877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-5400000">
        <a:off x="1" y="1648982"/>
        <a:ext cx="3287702" cy="1959833"/>
      </dsp:txXfrm>
    </dsp:sp>
    <dsp:sp modelId="{39E4B882-86ED-4596-B78F-0759E6EBF305}">
      <dsp:nvSpPr>
        <dsp:cNvPr id="0" name=""/>
        <dsp:cNvSpPr/>
      </dsp:nvSpPr>
      <dsp:spPr>
        <a:xfrm rot="5400000">
          <a:off x="3951636" y="-658802"/>
          <a:ext cx="3603684" cy="4931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Патриотизм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Социальная справедливость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Свобода, защита прав и свобод человека и гражданина;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Формирование гражданина и патриота;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Гражданское общество - ответственность за упрочение нравственно-этических норм общероссийского единства;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Понимающее государство;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Справедливый закон;</a:t>
          </a:r>
          <a:endParaRPr lang="ru-RU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Религиозные и этнические сообщества.</a:t>
          </a:r>
          <a:br>
            <a:rPr lang="ru-RU" sz="1800" kern="1200" dirty="0" smtClean="0"/>
          </a:br>
          <a:endParaRPr lang="ru-RU" sz="1800" kern="1200" dirty="0"/>
        </a:p>
      </dsp:txBody>
      <dsp:txXfrm rot="-5400000">
        <a:off x="3287702" y="181049"/>
        <a:ext cx="4755636" cy="325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Национальная политика Челябинской области в условиях </a:t>
            </a:r>
            <a:r>
              <a:rPr lang="ru-RU" b="1" dirty="0" err="1" smtClean="0"/>
              <a:t>постпандемийного</a:t>
            </a:r>
            <a:r>
              <a:rPr lang="ru-RU" b="1" dirty="0" smtClean="0"/>
              <a:t> общества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29.05.2020, 14.00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980728"/>
            <a:ext cx="6400800" cy="960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Стратегическая </a:t>
            </a:r>
            <a:r>
              <a:rPr lang="ru-RU" dirty="0" smtClean="0"/>
              <a:t>сессия</a:t>
            </a:r>
          </a:p>
          <a:p>
            <a:r>
              <a:rPr lang="ru-RU" dirty="0" smtClean="0"/>
              <a:t>Общественной палаты Челябинской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01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3538736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Луиза </a:t>
            </a:r>
            <a:r>
              <a:rPr lang="ru-RU" sz="2400" b="1" dirty="0" err="1"/>
              <a:t>Махмутовна</a:t>
            </a:r>
            <a:r>
              <a:rPr lang="ru-RU" sz="2400" b="1" dirty="0"/>
              <a:t> </a:t>
            </a:r>
            <a:r>
              <a:rPr lang="ru-RU" sz="2400" b="1" dirty="0" err="1" smtClean="0"/>
              <a:t>Алмаева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ru-RU" sz="2400" dirty="0" smtClean="0"/>
              <a:t>член Общественной палаты Челябинской области, член Исполкома Конгресса татар Челябинской области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332656"/>
            <a:ext cx="4834880" cy="6192688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smtClean="0"/>
              <a:t>«Пандемия </a:t>
            </a:r>
            <a:r>
              <a:rPr lang="ru-RU" i="1" dirty="0"/>
              <a:t>разобщает людей. Онлайн-формат не способствует сближению. Но </a:t>
            </a:r>
            <a:r>
              <a:rPr lang="ru-RU" i="1" dirty="0" smtClean="0"/>
              <a:t>ценности народа и суть </a:t>
            </a:r>
            <a:r>
              <a:rPr lang="ru-RU" i="1" dirty="0"/>
              <a:t>национальной политики не </a:t>
            </a:r>
            <a:r>
              <a:rPr lang="ru-RU" i="1" dirty="0" smtClean="0"/>
              <a:t>поменяются</a:t>
            </a:r>
            <a:r>
              <a:rPr lang="ru-RU" i="1" dirty="0"/>
              <a:t>.  Национальные мероприятия </a:t>
            </a:r>
            <a:r>
              <a:rPr lang="ru-RU" i="1" dirty="0" smtClean="0"/>
              <a:t>остаются, но меняют </a:t>
            </a:r>
            <a:r>
              <a:rPr lang="ru-RU" i="1" dirty="0"/>
              <a:t>форму. Проблемой остается отсутствие ФЗ о родных языках</a:t>
            </a:r>
            <a:r>
              <a:rPr lang="ru-RU" i="1" dirty="0" smtClean="0"/>
              <a:t>.»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38437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88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 2019 Общественной </a:t>
            </a:r>
            <a:r>
              <a:rPr lang="ru-RU" sz="3100" dirty="0"/>
              <a:t>палате Российской Федерации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состоялся </a:t>
            </a:r>
            <a:r>
              <a:rPr lang="ru-RU" sz="3100" dirty="0"/>
              <a:t>форум «Общероссийское единство. Что нас объединяет», на котором был представлен доклад </a:t>
            </a:r>
            <a:r>
              <a:rPr lang="ru-RU" sz="3100" b="1" dirty="0"/>
              <a:t>«Упрочение общероссийского единства — императив общественной консолидации</a:t>
            </a:r>
            <a:r>
              <a:rPr lang="ru-RU" sz="3100" b="1" dirty="0" smtClean="0"/>
              <a:t>».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88" y="2664296"/>
            <a:ext cx="7715250" cy="41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8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Базовые положения проекта Декларации общероссийского единства,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или </a:t>
            </a:r>
            <a:r>
              <a:rPr lang="ru-RU" sz="3200" b="1" dirty="0"/>
              <a:t>что нас объединяет: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9173773"/>
              </p:ext>
            </p:extLst>
          </p:nvPr>
        </p:nvGraphicFramePr>
        <p:xfrm>
          <a:off x="467544" y="1600200"/>
          <a:ext cx="821925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63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Ранжирование ценностных ориентиров </a:t>
            </a:r>
            <a:r>
              <a:rPr lang="ru-RU" sz="2400" dirty="0"/>
              <a:t>общества, </a:t>
            </a:r>
            <a:r>
              <a:rPr lang="ru-RU" sz="2400" dirty="0" smtClean="0"/>
              <a:t>сформулированных </a:t>
            </a:r>
            <a:r>
              <a:rPr lang="ru-RU" sz="2400" dirty="0"/>
              <a:t>в Декларации "Общероссийское единство, или что нас объединяет" Общественной палаты Российской Федерации в 2019 г., по степени значимости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5 - наиболее значимо, 1 - наименее значимо).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916832"/>
            <a:ext cx="543726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9"/>
            <a:ext cx="2736304" cy="42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10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87" y="116632"/>
            <a:ext cx="6207911" cy="34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437" y="334292"/>
            <a:ext cx="3391563" cy="275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4104456" cy="34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739" y="3233298"/>
            <a:ext cx="4014068" cy="357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88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112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Национальная политика Челябинской области в условиях постпандемийного общества</vt:lpstr>
      <vt:lpstr>Луиза Махмутовна Алмаева,  член Общественной палаты Челябинской области, член Исполкома Конгресса татар Челябинской области</vt:lpstr>
      <vt:lpstr>       В 2019 Общественной палате Российской Федерации  состоялся форум «Общероссийское единство. Что нас объединяет», на котором был представлен доклад «Упрочение общероссийского единства — императив общественной консолидации».      </vt:lpstr>
      <vt:lpstr>Базовые положения проекта Декларации общероссийского единства,  или что нас объединяет:</vt:lpstr>
      <vt:lpstr> Ранжирование ценностных ориентиров общества, сформулированных в Декларации "Общероссийское единство, или что нас объединяет" Общественной палаты Российской Федерации в 2019 г., по степени значимости  (5 - наиболее значимо, 1 - наименее значимо).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VCS</cp:lastModifiedBy>
  <cp:revision>22</cp:revision>
  <dcterms:created xsi:type="dcterms:W3CDTF">2020-05-25T06:17:33Z</dcterms:created>
  <dcterms:modified xsi:type="dcterms:W3CDTF">2020-05-29T11:06:50Z</dcterms:modified>
</cp:coreProperties>
</file>