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96" r:id="rId4"/>
    <p:sldId id="300" r:id="rId5"/>
    <p:sldId id="305" r:id="rId6"/>
    <p:sldId id="306" r:id="rId7"/>
    <p:sldId id="307" r:id="rId8"/>
    <p:sldId id="308" r:id="rId9"/>
    <p:sldId id="309" r:id="rId10"/>
    <p:sldId id="314" r:id="rId11"/>
    <p:sldId id="313" r:id="rId12"/>
    <p:sldId id="312" r:id="rId13"/>
    <p:sldId id="311" r:id="rId14"/>
    <p:sldId id="310" r:id="rId15"/>
    <p:sldId id="275" r:id="rId16"/>
    <p:sldId id="284" r:id="rId17"/>
    <p:sldId id="286" r:id="rId18"/>
    <p:sldId id="285" r:id="rId19"/>
    <p:sldId id="287" r:id="rId20"/>
    <p:sldId id="290" r:id="rId21"/>
    <p:sldId id="274" r:id="rId22"/>
    <p:sldId id="289" r:id="rId23"/>
    <p:sldId id="283" r:id="rId24"/>
    <p:sldId id="279" r:id="rId25"/>
    <p:sldId id="263" r:id="rId26"/>
    <p:sldId id="293" r:id="rId27"/>
    <p:sldId id="292" r:id="rId28"/>
    <p:sldId id="29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02A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93" autoAdjust="0"/>
  </p:normalViewPr>
  <p:slideViewPr>
    <p:cSldViewPr>
      <p:cViewPr varScale="1">
        <p:scale>
          <a:sx n="118" d="100"/>
          <a:sy n="118" d="100"/>
        </p:scale>
        <p:origin x="-135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6560.jpg"/>
          <p:cNvPicPr>
            <a:picLocks noChangeAspect="1"/>
          </p:cNvPicPr>
          <p:nvPr/>
        </p:nvPicPr>
        <p:blipFill>
          <a:blip r:embed="rId2" cstate="print">
            <a:lum bright="34000" contrast="-61000"/>
          </a:blip>
          <a:stretch>
            <a:fillRect/>
          </a:stretch>
        </p:blipFill>
        <p:spPr>
          <a:xfrm>
            <a:off x="0" y="829427"/>
            <a:ext cx="9065523" cy="60285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3356992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7030A0"/>
                </a:solidFill>
              </a:rPr>
              <a:t>ЧЕЛЯБИНСКИЙ БОР и ЭКОЛОГИЧЕСКИЙ КАРКАС </a:t>
            </a:r>
            <a:r>
              <a:rPr lang="ru-RU" sz="6000" b="1" dirty="0" smtClean="0">
                <a:solidFill>
                  <a:srgbClr val="7030A0"/>
                </a:solidFill>
              </a:rPr>
              <a:t>ГОРОДА </a:t>
            </a:r>
            <a:r>
              <a:rPr lang="ru-RU" sz="6000" b="1" dirty="0" smtClean="0">
                <a:solidFill>
                  <a:srgbClr val="7030A0"/>
                </a:solidFill>
              </a:rPr>
              <a:t>– поиск экологического смысла </a:t>
            </a:r>
            <a:endParaRPr lang="ru-RU" sz="6000" b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4048" y="5805264"/>
            <a:ext cx="4139952" cy="1052736"/>
          </a:xfrm>
        </p:spPr>
        <p:txBody>
          <a:bodyPr>
            <a:normAutofit fontScale="55000" lnSpcReduction="20000"/>
          </a:bodyPr>
          <a:lstStyle/>
          <a:p>
            <a:r>
              <a:rPr lang="ru-RU" sz="4600" b="1" dirty="0" smtClean="0">
                <a:solidFill>
                  <a:srgbClr val="7030A0"/>
                </a:solidFill>
              </a:rPr>
              <a:t>А.В. Лагунов</a:t>
            </a:r>
          </a:p>
          <a:p>
            <a:r>
              <a:rPr lang="ru-RU" b="1" i="1" dirty="0" smtClean="0">
                <a:solidFill>
                  <a:srgbClr val="7030A0"/>
                </a:solidFill>
              </a:rPr>
              <a:t>ОГУ ООПТ Челябинской области</a:t>
            </a:r>
          </a:p>
          <a:p>
            <a:r>
              <a:rPr lang="ru-RU" b="1" i="1" dirty="0" smtClean="0">
                <a:solidFill>
                  <a:srgbClr val="7030A0"/>
                </a:solidFill>
              </a:rPr>
              <a:t>январь 2020</a:t>
            </a:r>
            <a:endParaRPr lang="ru-RU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90872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1B02AE"/>
                </a:solidFill>
              </a:rPr>
              <a:t>Как </a:t>
            </a:r>
            <a:r>
              <a:rPr lang="ru-RU" sz="3600" dirty="0" err="1" smtClean="0">
                <a:solidFill>
                  <a:srgbClr val="1B02AE"/>
                </a:solidFill>
              </a:rPr>
              <a:t>сохранитьЧелябинские</a:t>
            </a:r>
            <a:r>
              <a:rPr lang="ru-RU" sz="3600" dirty="0" smtClean="0">
                <a:solidFill>
                  <a:srgbClr val="1B02AE"/>
                </a:solidFill>
              </a:rPr>
              <a:t> боры?</a:t>
            </a:r>
            <a:endParaRPr lang="ru-RU" sz="3600" dirty="0">
              <a:solidFill>
                <a:srgbClr val="1B02A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980728"/>
            <a:ext cx="3779912" cy="587727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2. Повышение рекреационной емкости бора (</a:t>
            </a:r>
            <a:r>
              <a:rPr lang="ru-RU" sz="2800" b="1" dirty="0" smtClean="0"/>
              <a:t>срочно!</a:t>
            </a:r>
            <a:r>
              <a:rPr lang="ru-RU" sz="2800" dirty="0" smtClean="0"/>
              <a:t>); Развитие и совершенствование </a:t>
            </a:r>
            <a:r>
              <a:rPr lang="ru-RU" sz="2800" dirty="0" err="1" smtClean="0"/>
              <a:t>дорожно-тропиночной</a:t>
            </a:r>
            <a:r>
              <a:rPr lang="ru-RU" sz="2800" dirty="0" smtClean="0"/>
              <a:t> (экологические тропы, маршруты)</a:t>
            </a:r>
            <a:endParaRPr lang="ru-RU" sz="2800" dirty="0"/>
          </a:p>
        </p:txBody>
      </p:sp>
      <p:pic>
        <p:nvPicPr>
          <p:cNvPr id="7" name="Содержимое 6" descr="c543aa3f(3)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48064" y="836712"/>
            <a:ext cx="3995936" cy="3672055"/>
          </a:xfrm>
        </p:spPr>
      </p:pic>
      <p:pic>
        <p:nvPicPr>
          <p:cNvPr id="2050" name="Picture 2" descr="C:\Users\User\Desktop\Рис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810000"/>
            <a:ext cx="4572000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90872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1B02AE"/>
                </a:solidFill>
              </a:rPr>
              <a:t>Как </a:t>
            </a:r>
            <a:r>
              <a:rPr lang="ru-RU" sz="3600" dirty="0" err="1" smtClean="0">
                <a:solidFill>
                  <a:srgbClr val="1B02AE"/>
                </a:solidFill>
              </a:rPr>
              <a:t>сохранитьЧелябинские</a:t>
            </a:r>
            <a:r>
              <a:rPr lang="ru-RU" sz="3600" dirty="0" smtClean="0">
                <a:solidFill>
                  <a:srgbClr val="1B02AE"/>
                </a:solidFill>
              </a:rPr>
              <a:t> боры?</a:t>
            </a:r>
            <a:endParaRPr lang="ru-RU" sz="3600" dirty="0">
              <a:solidFill>
                <a:srgbClr val="1B02A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980728"/>
            <a:ext cx="4644008" cy="587727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3. Создание природного парка «Челябинские боры» на основе памятников природы (Челябинский, </a:t>
            </a:r>
            <a:r>
              <a:rPr lang="ru-RU" sz="2800" dirty="0" err="1" smtClean="0"/>
              <a:t>Каштакский</a:t>
            </a:r>
            <a:r>
              <a:rPr lang="ru-RU" sz="2800" dirty="0" smtClean="0"/>
              <a:t> и </a:t>
            </a:r>
            <a:r>
              <a:rPr lang="ru-RU" sz="2800" dirty="0" err="1" smtClean="0"/>
              <a:t>Ужовский</a:t>
            </a:r>
            <a:r>
              <a:rPr lang="ru-RU" sz="2800" dirty="0" smtClean="0"/>
              <a:t> боры) и, возможно, </a:t>
            </a:r>
            <a:r>
              <a:rPr lang="ru-RU" sz="2800" dirty="0" err="1" smtClean="0"/>
              <a:t>Баландинского</a:t>
            </a:r>
            <a:r>
              <a:rPr lang="ru-RU" sz="2800" dirty="0" smtClean="0"/>
              <a:t> бора. </a:t>
            </a:r>
          </a:p>
          <a:p>
            <a:r>
              <a:rPr lang="ru-RU" sz="2800" dirty="0" smtClean="0"/>
              <a:t>Эти природные объекты имеют единое происхождение и сходные экологические проблемы.</a:t>
            </a:r>
            <a:endParaRPr lang="ru-RU" sz="2800" dirty="0"/>
          </a:p>
        </p:txBody>
      </p:sp>
      <p:pic>
        <p:nvPicPr>
          <p:cNvPr id="7" name="Содержимое 6" descr="IMG_30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11472" y="1052512"/>
            <a:ext cx="3881008" cy="568885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90872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1B02AE"/>
                </a:solidFill>
              </a:rPr>
              <a:t>Как </a:t>
            </a:r>
            <a:r>
              <a:rPr lang="ru-RU" sz="3600" dirty="0" err="1" smtClean="0">
                <a:solidFill>
                  <a:srgbClr val="1B02AE"/>
                </a:solidFill>
              </a:rPr>
              <a:t>сохранитьЧелябинские</a:t>
            </a:r>
            <a:r>
              <a:rPr lang="ru-RU" sz="3600" dirty="0" smtClean="0">
                <a:solidFill>
                  <a:srgbClr val="1B02AE"/>
                </a:solidFill>
              </a:rPr>
              <a:t> боры?</a:t>
            </a:r>
            <a:endParaRPr lang="ru-RU" sz="3600" dirty="0">
              <a:solidFill>
                <a:srgbClr val="1B02A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980728"/>
            <a:ext cx="3563888" cy="587727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4. Внедрение современной системы мониторинга этих боров, обязательная текущая оценка рекреационных и общей антропогенной нагрузки </a:t>
            </a:r>
            <a:endParaRPr lang="ru-RU" sz="2800" dirty="0"/>
          </a:p>
        </p:txBody>
      </p:sp>
      <p:pic>
        <p:nvPicPr>
          <p:cNvPr id="7" name="Содержимое 6" descr="IMG_20190422_132029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20072" y="977106"/>
            <a:ext cx="3466728" cy="3014546"/>
          </a:xfrm>
        </p:spPr>
      </p:pic>
      <p:pic>
        <p:nvPicPr>
          <p:cNvPr id="3074" name="Picture 2" descr="C:\Users\User\Desktop\Рис\329509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3748207"/>
            <a:ext cx="4275187" cy="31097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90872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1B02AE"/>
                </a:solidFill>
              </a:rPr>
              <a:t>Как </a:t>
            </a:r>
            <a:r>
              <a:rPr lang="ru-RU" sz="3600" dirty="0" err="1" smtClean="0">
                <a:solidFill>
                  <a:srgbClr val="1B02AE"/>
                </a:solidFill>
              </a:rPr>
              <a:t>сохранитьЧелябинские</a:t>
            </a:r>
            <a:r>
              <a:rPr lang="ru-RU" sz="3600" dirty="0" smtClean="0">
                <a:solidFill>
                  <a:srgbClr val="1B02AE"/>
                </a:solidFill>
              </a:rPr>
              <a:t> боры?</a:t>
            </a:r>
            <a:endParaRPr lang="ru-RU" sz="3600" dirty="0">
              <a:solidFill>
                <a:srgbClr val="1B02A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980728"/>
            <a:ext cx="5868144" cy="587727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5. Восстановление Челябинского бора на левом берегу р. Миасс (</a:t>
            </a:r>
            <a:r>
              <a:rPr lang="ru-RU" sz="2800" b="1" dirty="0" smtClean="0"/>
              <a:t>через 100 лет после исчезновения левобережного бора</a:t>
            </a:r>
            <a:r>
              <a:rPr lang="ru-RU" sz="2800" dirty="0" smtClean="0"/>
              <a:t>). Создание экологического коридора, связывающего бор с соседними лесными массивами. </a:t>
            </a:r>
          </a:p>
          <a:p>
            <a:r>
              <a:rPr lang="ru-RU" sz="2800" dirty="0" smtClean="0"/>
              <a:t>Впервые на Южном Урале может быть реализован проект по реконструкции ранее исчезнувшего природного сообщества – генетический материал рядом!</a:t>
            </a:r>
            <a:endParaRPr lang="ru-RU" sz="2800" dirty="0"/>
          </a:p>
        </p:txBody>
      </p:sp>
      <p:pic>
        <p:nvPicPr>
          <p:cNvPr id="7" name="Содержимое 6" descr="Dby-FnrXcAAvjwx.jpg lar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91605" y="908720"/>
            <a:ext cx="3552395" cy="2664296"/>
          </a:xfrm>
        </p:spPr>
      </p:pic>
      <p:pic>
        <p:nvPicPr>
          <p:cNvPr id="4098" name="Picture 2" descr="C:\Users\User\Desktop\Рис\Pinus_taeda_plant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482074"/>
            <a:ext cx="3563888" cy="2375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1196752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1B02AE"/>
                </a:solidFill>
              </a:rPr>
              <a:t>Челябинские боры и их роль в создании экологического каркаса города</a:t>
            </a:r>
            <a:endParaRPr lang="ru-RU" sz="3600" dirty="0">
              <a:solidFill>
                <a:srgbClr val="1B02A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340768"/>
            <a:ext cx="9144000" cy="5517232"/>
          </a:xfrm>
        </p:spPr>
        <p:txBody>
          <a:bodyPr>
            <a:normAutofit lnSpcReduction="10000"/>
          </a:bodyPr>
          <a:lstStyle/>
          <a:p>
            <a:r>
              <a:rPr lang="ru-RU" sz="4000" dirty="0" smtClean="0"/>
              <a:t>Экологический каркас – совокупность экосистем с индивидуальным режимом природопользования каждого участка, образующих пространственно организованную инфраструктуру, которая поддерживает экологическую стабильность территории, предотвращая потерю </a:t>
            </a:r>
            <a:r>
              <a:rPr lang="ru-RU" sz="4000" dirty="0" err="1" smtClean="0"/>
              <a:t>биоразнообразия</a:t>
            </a:r>
            <a:r>
              <a:rPr lang="ru-RU" sz="4000" dirty="0" smtClean="0"/>
              <a:t> и деградацию ландшафта.</a:t>
            </a:r>
          </a:p>
          <a:p>
            <a:endParaRPr lang="ru-RU" sz="2800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644008" y="1916833"/>
            <a:ext cx="72008" cy="7200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67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1B02AE"/>
                </a:solidFill>
              </a:rPr>
              <a:t>Экологический каркас Челябинска</a:t>
            </a:r>
            <a:endParaRPr lang="ru-RU" dirty="0">
              <a:solidFill>
                <a:srgbClr val="1B02AE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0" y="692696"/>
            <a:ext cx="9144000" cy="6165304"/>
          </a:xfrm>
        </p:spPr>
        <p:txBody>
          <a:bodyPr/>
          <a:lstStyle/>
          <a:p>
            <a:pPr algn="ctr"/>
            <a:r>
              <a:rPr lang="ru-RU" b="1" dirty="0" smtClean="0"/>
              <a:t>Структура экологического каркаса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Ядра (ключевые территории) – участки имеющие самостоятельную природоохранную ценность (ООПТ, лесопарки, парки, ботанические сады, озера, водохранилища);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Экологические коридоры (транзитные территории) – участки, благодаря которым осуществляются связи между ядрами (долины рек, зеленые аллеи);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Буферные территории защищают ядра и коридоры.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3465513" cy="90872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1B02AE"/>
                </a:solidFill>
              </a:rPr>
              <a:t>Экологический каркас Челябинска</a:t>
            </a:r>
            <a:endParaRPr lang="ru-RU" sz="2400" dirty="0">
              <a:solidFill>
                <a:srgbClr val="1B02A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980728"/>
            <a:ext cx="3491880" cy="587727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Ядро каркаса</a:t>
            </a:r>
          </a:p>
          <a:p>
            <a:endParaRPr lang="ru-RU" sz="2800" dirty="0" smtClean="0"/>
          </a:p>
          <a:p>
            <a:r>
              <a:rPr lang="ru-RU" sz="2800" dirty="0" smtClean="0"/>
              <a:t>Челябинский бор (1,15 тыс. га)</a:t>
            </a:r>
            <a:endParaRPr lang="ru-RU" sz="2000" i="1" dirty="0" smtClean="0"/>
          </a:p>
          <a:p>
            <a:endParaRPr lang="ru-RU" sz="2000" b="1" dirty="0"/>
          </a:p>
        </p:txBody>
      </p:sp>
      <p:pic>
        <p:nvPicPr>
          <p:cNvPr id="2050" name="Picture 2" descr="D:\LAGUNOV ЛАГУНОВ LAGUNOV ЛАГУНОВ\Aaa ОГУ ООПТ\2019\Экокаркас города\Фото Челябинска\Ядра каркаса\imag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4028" y="0"/>
            <a:ext cx="5759972" cy="3284984"/>
          </a:xfrm>
          <a:prstGeom prst="rect">
            <a:avLst/>
          </a:prstGeom>
          <a:noFill/>
        </p:spPr>
      </p:pic>
      <p:pic>
        <p:nvPicPr>
          <p:cNvPr id="2051" name="Picture 3" descr="D:\LAGUNOV ЛАГУНОВ LAGUNOV ЛАГУНОВ\Aaa ОГУ ООПТ\2019\Экокаркас города\Фото Челябинска\Ядра каркаса\39560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5" y="3356993"/>
            <a:ext cx="5796136" cy="3501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3465513" cy="90872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1B02AE"/>
                </a:solidFill>
              </a:rPr>
              <a:t>Экологический каркас Челябинска</a:t>
            </a:r>
            <a:endParaRPr lang="ru-RU" sz="2400" dirty="0">
              <a:solidFill>
                <a:srgbClr val="1B02A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980728"/>
            <a:ext cx="3923928" cy="587727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Ядро каркаса</a:t>
            </a:r>
          </a:p>
          <a:p>
            <a:r>
              <a:rPr lang="ru-RU" sz="2800" dirty="0" smtClean="0"/>
              <a:t>Парк им. Гагарина (1,20 тыс. га) – муниципальный ООПТ</a:t>
            </a:r>
            <a:endParaRPr lang="ru-RU" sz="2000" i="1" dirty="0" smtClean="0"/>
          </a:p>
          <a:p>
            <a:endParaRPr lang="ru-RU" sz="2000" b="1" dirty="0"/>
          </a:p>
        </p:txBody>
      </p:sp>
      <p:pic>
        <p:nvPicPr>
          <p:cNvPr id="37890" name="Picture 2" descr="D:\LAGUNOV ЛАГУНОВ LAGUNOV ЛАГУНОВ\Aaa ОГУ ООПТ\2019\Экокаркас города\Фото Челябинска\Ядра каркаса\Парк_культуры_и_отдыха_им._Ю.А._Гагарина_-_карта_схема_на_сайте_ЧелСит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2250" y="0"/>
            <a:ext cx="5111750" cy="3610510"/>
          </a:xfrm>
          <a:prstGeom prst="rect">
            <a:avLst/>
          </a:prstGeom>
          <a:noFill/>
        </p:spPr>
      </p:pic>
      <p:pic>
        <p:nvPicPr>
          <p:cNvPr id="37891" name="Picture 3" descr="D:\LAGUNOV ЛАГУНОВ LAGUNOV ЛАГУНОВ\Aaa ОГУ ООПТ\2019\Экокаркас города\Фото Челябинска\Ядра каркаса\gallery_3_1736_4306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321098"/>
            <a:ext cx="5148064" cy="35369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3465513" cy="90872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1B02AE"/>
                </a:solidFill>
              </a:rPr>
              <a:t>Экологический каркас Челябинска</a:t>
            </a:r>
            <a:endParaRPr lang="ru-RU" sz="2400" dirty="0">
              <a:solidFill>
                <a:srgbClr val="1B02A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980728"/>
            <a:ext cx="3923928" cy="587727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Ядро каркаса</a:t>
            </a:r>
          </a:p>
          <a:p>
            <a:endParaRPr lang="ru-RU" sz="2800" dirty="0" smtClean="0"/>
          </a:p>
          <a:p>
            <a:r>
              <a:rPr lang="ru-RU" sz="2800" dirty="0" err="1" smtClean="0"/>
              <a:t>Каштакский</a:t>
            </a:r>
            <a:r>
              <a:rPr lang="ru-RU" sz="2800" dirty="0" smtClean="0"/>
              <a:t> бор (3,29 тыс. га)</a:t>
            </a:r>
          </a:p>
          <a:p>
            <a:endParaRPr lang="ru-RU" sz="2000" b="1" dirty="0"/>
          </a:p>
        </p:txBody>
      </p:sp>
      <p:pic>
        <p:nvPicPr>
          <p:cNvPr id="3074" name="Picture 2" descr="D:\LAGUNOV ЛАГУНОВ LAGUNOV ЛАГУНОВ\Aaa ОГУ ООПТ\2019\Экокаркас города\Фото Челябинска\Ядра каркаса\1599px-PB091346._Каштакский_бор._2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0"/>
            <a:ext cx="5148064" cy="3432042"/>
          </a:xfrm>
          <a:prstGeom prst="rect">
            <a:avLst/>
          </a:prstGeom>
          <a:noFill/>
        </p:spPr>
      </p:pic>
      <p:pic>
        <p:nvPicPr>
          <p:cNvPr id="3076" name="Picture 4" descr="https://nashural.ru/assets/uploads/sokolinaya-gora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6396" y="3429001"/>
            <a:ext cx="5157604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3465513" cy="90872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1B02AE"/>
                </a:solidFill>
              </a:rPr>
              <a:t>Экологический каркас Челябинска</a:t>
            </a:r>
            <a:endParaRPr lang="ru-RU" sz="2400" dirty="0">
              <a:solidFill>
                <a:srgbClr val="1B02A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980728"/>
            <a:ext cx="3923928" cy="587727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Ядро каркаса</a:t>
            </a:r>
          </a:p>
          <a:p>
            <a:endParaRPr lang="ru-RU" sz="2800" dirty="0" smtClean="0"/>
          </a:p>
          <a:p>
            <a:r>
              <a:rPr lang="ru-RU" sz="2800" dirty="0" smtClean="0"/>
              <a:t>Озеро Смолино (2,72 тыс. га) – </a:t>
            </a:r>
          </a:p>
          <a:p>
            <a:endParaRPr lang="ru-RU" sz="2800" dirty="0" smtClean="0"/>
          </a:p>
          <a:p>
            <a:endParaRPr lang="ru-RU" sz="2000" i="1" dirty="0" smtClean="0"/>
          </a:p>
          <a:p>
            <a:endParaRPr lang="ru-RU" sz="2000" b="1" dirty="0"/>
          </a:p>
        </p:txBody>
      </p:sp>
      <p:pic>
        <p:nvPicPr>
          <p:cNvPr id="39938" name="Picture 2" descr="D:\LAGUNOV ЛАГУНОВ LAGUNOV ЛАГУНОВ\Aaa ОГУ ООПТ\2019\Экокаркас города\Фото Челябинска\Ядра каркаса\Смолино-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4475" y="0"/>
            <a:ext cx="5359525" cy="3573016"/>
          </a:xfrm>
          <a:prstGeom prst="rect">
            <a:avLst/>
          </a:prstGeom>
          <a:noFill/>
        </p:spPr>
      </p:pic>
      <p:pic>
        <p:nvPicPr>
          <p:cNvPr id="39939" name="Picture 3" descr="D:\LAGUNOV ЛАГУНОВ LAGUNOV ЛАГУНОВ\Aaa ОГУ ООПТ\2019\Экокаркас города\Фото Челябинска\Ядра каркаса\Смолино-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0242" y="3573016"/>
            <a:ext cx="4673758" cy="3284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67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1B02AE"/>
                </a:solidFill>
              </a:rPr>
              <a:t>Экологический каркас Челябинска</a:t>
            </a:r>
            <a:endParaRPr lang="ru-RU" dirty="0">
              <a:solidFill>
                <a:srgbClr val="1B02AE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0" y="692696"/>
            <a:ext cx="9144000" cy="616530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b="1" dirty="0" smtClean="0"/>
              <a:t>Состояние вопроса в Челябинске</a:t>
            </a:r>
          </a:p>
          <a:p>
            <a:pPr algn="just"/>
            <a:r>
              <a:rPr lang="ru-RU" dirty="0" smtClean="0"/>
              <a:t>Самый низкий показатель озеленения среди </a:t>
            </a:r>
            <a:r>
              <a:rPr lang="ru-RU" dirty="0" err="1" smtClean="0"/>
              <a:t>городов-миллионников</a:t>
            </a:r>
            <a:r>
              <a:rPr lang="ru-RU" dirty="0" smtClean="0"/>
              <a:t> РФ – 2,1 – 5,8 кв.м.</a:t>
            </a:r>
          </a:p>
          <a:p>
            <a:pPr algn="just"/>
            <a:r>
              <a:rPr lang="ru-RU" dirty="0" smtClean="0"/>
              <a:t>Особенность конфигурации каркаса Челябинска – мозаичный, сильно фрагментированный;</a:t>
            </a:r>
          </a:p>
          <a:p>
            <a:pPr algn="just"/>
            <a:r>
              <a:rPr lang="ru-RU" dirty="0" smtClean="0"/>
              <a:t>В ген. плане Челябинска не предусмотрено формирование связного и многофункционального экологического каркаса;</a:t>
            </a:r>
          </a:p>
          <a:p>
            <a:pPr algn="just"/>
            <a:r>
              <a:rPr lang="ru-RU" dirty="0" smtClean="0"/>
              <a:t>Хороший показатель по абсолютной площади ООПТ – 14,3% (Челябинский, </a:t>
            </a:r>
            <a:r>
              <a:rPr lang="ru-RU" dirty="0" err="1" smtClean="0"/>
              <a:t>Каштакский</a:t>
            </a:r>
            <a:r>
              <a:rPr lang="ru-RU" dirty="0" smtClean="0"/>
              <a:t> боры, оз. Смолино);</a:t>
            </a:r>
          </a:p>
          <a:p>
            <a:pPr algn="just"/>
            <a:r>
              <a:rPr lang="ru-RU" dirty="0" smtClean="0"/>
              <a:t>Несомненное достоинство – обилие озер в ближайших окрестностях города.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3465513" cy="90872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1B02AE"/>
                </a:solidFill>
              </a:rPr>
              <a:t>Экологический каркас Челябинска</a:t>
            </a:r>
            <a:endParaRPr lang="ru-RU" sz="2400" dirty="0">
              <a:solidFill>
                <a:srgbClr val="1B02A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980728"/>
            <a:ext cx="3923928" cy="587727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Ядро каркаса</a:t>
            </a:r>
          </a:p>
          <a:p>
            <a:endParaRPr lang="ru-RU" sz="2800" dirty="0" smtClean="0"/>
          </a:p>
          <a:p>
            <a:r>
              <a:rPr lang="ru-RU" sz="2800" dirty="0" err="1" smtClean="0"/>
              <a:t>Шершневское</a:t>
            </a:r>
            <a:r>
              <a:rPr lang="ru-RU" sz="2800" dirty="0" smtClean="0"/>
              <a:t> водохранилище (3,90 тыс. га) – важный </a:t>
            </a:r>
            <a:r>
              <a:rPr lang="ru-RU" sz="2800" dirty="0" err="1" smtClean="0"/>
              <a:t>средообразующий</a:t>
            </a:r>
            <a:r>
              <a:rPr lang="ru-RU" sz="2800" dirty="0" smtClean="0"/>
              <a:t> объект в экологическом каркасе Челябинска.</a:t>
            </a:r>
          </a:p>
          <a:p>
            <a:endParaRPr lang="ru-RU" sz="2800" dirty="0" smtClean="0"/>
          </a:p>
          <a:p>
            <a:endParaRPr lang="ru-RU" sz="2000" i="1" dirty="0" smtClean="0"/>
          </a:p>
          <a:p>
            <a:endParaRPr lang="ru-RU" sz="2000" b="1" dirty="0"/>
          </a:p>
        </p:txBody>
      </p:sp>
      <p:pic>
        <p:nvPicPr>
          <p:cNvPr id="40962" name="Picture 2" descr="D:\LAGUNOV ЛАГУНОВ LAGUNOV ЛАГУНОВ\Aaa ОГУ ООПТ\2019\Экокаркас города\Фото Челябинска\Ядра каркаса\shershnevskoe-vodohranilische-img-bi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3684" y="0"/>
            <a:ext cx="5550316" cy="3573016"/>
          </a:xfrm>
          <a:prstGeom prst="rect">
            <a:avLst/>
          </a:prstGeom>
          <a:noFill/>
        </p:spPr>
      </p:pic>
      <p:pic>
        <p:nvPicPr>
          <p:cNvPr id="40963" name="Picture 3" descr="D:\LAGUNOV ЛАГУНОВ LAGUNOV ЛАГУНОВ\Aaa ОГУ ООПТ\2019\Экокаркас города\Фото Челябинска\Ядра каркаса\2-z21-3a36bdfb-5f1b-4f79-9e9e-d2f4087819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573017"/>
            <a:ext cx="5508104" cy="3284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3465513" cy="90872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1B02AE"/>
                </a:solidFill>
              </a:rPr>
              <a:t>Экологический каркас Челябинска</a:t>
            </a:r>
            <a:endParaRPr lang="ru-RU" sz="2400" dirty="0">
              <a:solidFill>
                <a:srgbClr val="1B02A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435100"/>
            <a:ext cx="3491880" cy="542290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Главный экологический коридор города – река Миасс (</a:t>
            </a:r>
            <a:r>
              <a:rPr lang="ru-RU" sz="4000" i="1" dirty="0" err="1" smtClean="0"/>
              <a:t>экокоридор</a:t>
            </a:r>
            <a:r>
              <a:rPr lang="ru-RU" sz="4000" i="1" dirty="0" smtClean="0"/>
              <a:t> 1 порядка</a:t>
            </a:r>
            <a:r>
              <a:rPr lang="ru-RU" sz="4000" dirty="0" smtClean="0"/>
              <a:t>).</a:t>
            </a:r>
          </a:p>
          <a:p>
            <a:endParaRPr lang="ru-RU" dirty="0"/>
          </a:p>
        </p:txBody>
      </p:sp>
      <p:pic>
        <p:nvPicPr>
          <p:cNvPr id="1026" name="Picture 2" descr="D:\LAGUNOV ЛАГУНОВ LAGUNOV ЛАГУНОВ\Aaa ОГУ ООПТ\2019\Экокаркас города\Фото Челябинска\b3989ab223a49d0a8e0cc94a82c72cb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102" y="0"/>
            <a:ext cx="5685275" cy="2996952"/>
          </a:xfrm>
          <a:prstGeom prst="rect">
            <a:avLst/>
          </a:prstGeom>
          <a:noFill/>
        </p:spPr>
      </p:pic>
      <p:pic>
        <p:nvPicPr>
          <p:cNvPr id="1027" name="Picture 3" descr="D:\LAGUNOV ЛАГУНОВ LAGUNOV ЛАГУНОВ\Aaa ОГУ ООПТ\2019\Экокаркас города\Фото Челябинска\21919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428" y="2996952"/>
            <a:ext cx="5791572" cy="3861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3465513" cy="90872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1B02AE"/>
                </a:solidFill>
              </a:rPr>
              <a:t>Экологический каркас Челябинска</a:t>
            </a:r>
            <a:endParaRPr lang="ru-RU" sz="2400" dirty="0">
              <a:solidFill>
                <a:srgbClr val="1B02A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980728"/>
            <a:ext cx="3923928" cy="5877272"/>
          </a:xfrm>
        </p:spPr>
        <p:txBody>
          <a:bodyPr>
            <a:normAutofit lnSpcReduction="10000"/>
          </a:bodyPr>
          <a:lstStyle/>
          <a:p>
            <a:r>
              <a:rPr lang="ru-RU" sz="2400" b="1" dirty="0" smtClean="0"/>
              <a:t>Дополнительные ядра каркаса (ядра 2-го порядка):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Крупные парки города;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Садовые товарищества, </a:t>
            </a:r>
            <a:r>
              <a:rPr lang="ru-RU" sz="2400" dirty="0" err="1" smtClean="0"/>
              <a:t>коттеджные</a:t>
            </a:r>
            <a:r>
              <a:rPr lang="ru-RU" sz="2400" dirty="0" smtClean="0"/>
              <a:t> поселки;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Озера примыкающие к городу (</a:t>
            </a:r>
            <a:r>
              <a:rPr lang="ru-RU" sz="2400" dirty="0" err="1" smtClean="0"/>
              <a:t>Курлады</a:t>
            </a:r>
            <a:r>
              <a:rPr lang="ru-RU" sz="2400" dirty="0" smtClean="0"/>
              <a:t>, </a:t>
            </a:r>
            <a:r>
              <a:rPr lang="ru-RU" sz="2400" dirty="0" err="1" smtClean="0"/>
              <a:t>Курочкино</a:t>
            </a:r>
            <a:r>
              <a:rPr lang="ru-RU" sz="2400" dirty="0" smtClean="0"/>
              <a:t>, Синеглазово, Первое, Второе, Третье, </a:t>
            </a:r>
            <a:r>
              <a:rPr lang="ru-RU" sz="2400" dirty="0" err="1" smtClean="0"/>
              <a:t>Шелюгино</a:t>
            </a:r>
            <a:endParaRPr lang="ru-RU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Региональные ООПТ, расположенные вблизи города (</a:t>
            </a:r>
            <a:r>
              <a:rPr lang="ru-RU" sz="2400" dirty="0" err="1" smtClean="0"/>
              <a:t>Харлушевский</a:t>
            </a:r>
            <a:r>
              <a:rPr lang="ru-RU" sz="2400" dirty="0" smtClean="0"/>
              <a:t> заказник, </a:t>
            </a:r>
            <a:r>
              <a:rPr lang="ru-RU" sz="2400" dirty="0" err="1" smtClean="0"/>
              <a:t>Донгузловский</a:t>
            </a:r>
            <a:r>
              <a:rPr lang="ru-RU" sz="2400" dirty="0" smtClean="0"/>
              <a:t> заказник);</a:t>
            </a:r>
          </a:p>
          <a:p>
            <a:endParaRPr lang="ru-RU" sz="2800" dirty="0" smtClean="0"/>
          </a:p>
          <a:p>
            <a:endParaRPr lang="ru-RU" sz="2000" i="1" dirty="0" smtClean="0"/>
          </a:p>
          <a:p>
            <a:endParaRPr lang="ru-RU" sz="2000" b="1" dirty="0"/>
          </a:p>
        </p:txBody>
      </p:sp>
      <p:pic>
        <p:nvPicPr>
          <p:cNvPr id="41986" name="Picture 2" descr="D:\LAGUNOV ЛАГУНОВ LAGUNOV ЛАГУНОВ\Aaa ОГУ ООПТ\2019\Экокаркас города\Фото Челябинска\Ядра каркаса\Сквер.на.Алом.поле(Челябинск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0"/>
            <a:ext cx="5292080" cy="3499223"/>
          </a:xfrm>
          <a:prstGeom prst="rect">
            <a:avLst/>
          </a:prstGeom>
          <a:noFill/>
        </p:spPr>
      </p:pic>
      <p:pic>
        <p:nvPicPr>
          <p:cNvPr id="41987" name="Picture 3" descr="D:\LAGUNOV ЛАГУНОВ LAGUNOV ЛАГУНОВ\Aaa ОГУ ООПТ\2019\Экокаркас города\Фото Челябинска\Ядра каркаса\пеликан курлад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329947"/>
            <a:ext cx="5292080" cy="35280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3465513" cy="90872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1B02AE"/>
                </a:solidFill>
              </a:rPr>
              <a:t>Экологический каркас Челябинска</a:t>
            </a:r>
            <a:endParaRPr lang="ru-RU" sz="2400" dirty="0">
              <a:solidFill>
                <a:srgbClr val="1B02A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908720"/>
            <a:ext cx="3779912" cy="594928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sz="4000" b="1" dirty="0" smtClean="0"/>
              <a:t>Экологические коридоры 2-го порядка </a:t>
            </a:r>
            <a:r>
              <a:rPr lang="ru-RU" sz="4000" dirty="0" smtClean="0"/>
              <a:t>– </a:t>
            </a:r>
          </a:p>
          <a:p>
            <a:pPr algn="just"/>
            <a:r>
              <a:rPr lang="ru-RU" sz="4000" dirty="0" smtClean="0"/>
              <a:t>озелененные улицы и аллеи, </a:t>
            </a:r>
          </a:p>
          <a:p>
            <a:pPr algn="just"/>
            <a:r>
              <a:rPr lang="ru-RU" sz="4000" dirty="0" smtClean="0"/>
              <a:t>цепочка озелененных дворов, </a:t>
            </a:r>
          </a:p>
          <a:p>
            <a:pPr algn="just"/>
            <a:endParaRPr lang="ru-RU" sz="4000" dirty="0" smtClean="0"/>
          </a:p>
          <a:p>
            <a:pPr algn="just"/>
            <a:r>
              <a:rPr lang="ru-RU" sz="4000" dirty="0" smtClean="0"/>
              <a:t>озеленение основных транспортных магистралей</a:t>
            </a:r>
          </a:p>
          <a:p>
            <a:endParaRPr lang="ru-RU" dirty="0"/>
          </a:p>
        </p:txBody>
      </p:sp>
      <p:pic>
        <p:nvPicPr>
          <p:cNvPr id="4097" name="Picture 1" descr="D:\LAGUNOV ЛАГУНОВ LAGUNOV ЛАГУНОВ\Aaa ОГУ ООПТ\2019\Экокаркас города\Фото Челябинска\Ядра каркаса\челябинск улиц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0"/>
            <a:ext cx="5364088" cy="3717032"/>
          </a:xfrm>
          <a:prstGeom prst="rect">
            <a:avLst/>
          </a:prstGeom>
          <a:noFill/>
        </p:spPr>
      </p:pic>
      <p:pic>
        <p:nvPicPr>
          <p:cNvPr id="4098" name="Picture 2" descr="D:\LAGUNOV ЛАГУНОВ LAGUNOV ЛАГУНОВ\Aaa ОГУ ООПТ\2019\Экокаркас города\Фото Челябинска\Ядра каркаса\зелен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3706" y="3717032"/>
            <a:ext cx="5350294" cy="3140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67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1B02AE"/>
                </a:solidFill>
              </a:rPr>
              <a:t>Экологический каркас Челябинска</a:t>
            </a:r>
            <a:endParaRPr lang="ru-RU" dirty="0">
              <a:solidFill>
                <a:srgbClr val="1B02AE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0" y="692696"/>
            <a:ext cx="9144000" cy="6165304"/>
          </a:xfrm>
        </p:spPr>
        <p:txBody>
          <a:bodyPr/>
          <a:lstStyle/>
          <a:p>
            <a:r>
              <a:rPr lang="ru-RU" b="1" dirty="0" smtClean="0"/>
              <a:t>Институт экологического каркаса, будучи простой и эффективной структурой, позволит в несколько раз снизить затраты на управление экологическим балансом территории, повысив его эффективность.</a:t>
            </a:r>
          </a:p>
          <a:p>
            <a:r>
              <a:rPr lang="ru-RU" dirty="0" smtClean="0"/>
              <a:t>Для создания экологического каркаса необходимо, с одной стороны, выделить и спроектировать систему его земель с режимом каждой территории, с другой стороны - создать правовую базу, экономические механизмы функционирования каркаса, создать систему управления каркасом.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83671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1B02AE"/>
                </a:solidFill>
              </a:rPr>
              <a:t>Экологический каркас Челябинска</a:t>
            </a:r>
            <a:endParaRPr lang="ru-RU" sz="3600" dirty="0">
              <a:solidFill>
                <a:srgbClr val="1B02AE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6732240" y="4437112"/>
            <a:ext cx="1954560" cy="168905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0" y="1052736"/>
            <a:ext cx="9144000" cy="288032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sz="3200" b="1" dirty="0" smtClean="0"/>
              <a:t>Предложения</a:t>
            </a:r>
          </a:p>
          <a:p>
            <a:pPr algn="just">
              <a:buFont typeface="Arial" pitchFamily="34" charset="0"/>
              <a:buChar char="•"/>
            </a:pPr>
            <a:r>
              <a:rPr lang="ru-RU" sz="3200" dirty="0" smtClean="0"/>
              <a:t>Долгосрочная программа озеленения,</a:t>
            </a:r>
          </a:p>
          <a:p>
            <a:pPr algn="just">
              <a:buFont typeface="Arial" pitchFamily="34" charset="0"/>
              <a:buChar char="•"/>
            </a:pPr>
            <a:r>
              <a:rPr lang="ru-RU" sz="3200" dirty="0" smtClean="0"/>
              <a:t> Ландшафтное планирование с учетом идеологии экологического каркаса,</a:t>
            </a:r>
          </a:p>
          <a:p>
            <a:pPr algn="just">
              <a:buFont typeface="Arial" pitchFamily="34" charset="0"/>
              <a:buChar char="•"/>
            </a:pPr>
            <a:r>
              <a:rPr lang="ru-RU" sz="3200" dirty="0" smtClean="0"/>
              <a:t>Расширение экологического каркаса за счет соседних районов (особенно интенсивно осваивающихся под строительство),</a:t>
            </a:r>
            <a:endParaRPr lang="ru-RU" sz="3200" dirty="0"/>
          </a:p>
        </p:txBody>
      </p:sp>
      <p:pic>
        <p:nvPicPr>
          <p:cNvPr id="1026" name="Picture 2" descr="D:\LAGUNOV ЛАГУНОВ LAGUNOV ЛАГУНОВ\Aaa ОГУ ООПТ\2019\Экокаркас города\Фото Челябинска\Ядра каркаса\Новая папка\2017_09_09-chendu_tianf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3657600"/>
            <a:ext cx="6400800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83671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1B02AE"/>
                </a:solidFill>
              </a:rPr>
              <a:t>Экологический каркас Челябинска</a:t>
            </a:r>
            <a:endParaRPr lang="ru-RU" sz="3600" dirty="0">
              <a:solidFill>
                <a:srgbClr val="1B02AE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0" y="1052736"/>
            <a:ext cx="4427984" cy="580526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Предложения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 smtClean="0"/>
              <a:t>Анализ ситуации по микрорайонам и в городе в целом,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 smtClean="0"/>
              <a:t>Разработка предложений к корректировке генерального плана (создать специальный раздел «Экологический каркас Челябинска),</a:t>
            </a:r>
            <a:endParaRPr lang="ru-RU" sz="3200" dirty="0"/>
          </a:p>
        </p:txBody>
      </p:sp>
      <p:pic>
        <p:nvPicPr>
          <p:cNvPr id="2050" name="Picture 2" descr="D:\LAGUNOV ЛАГУНОВ LAGUNOV ЛАГУНОВ\Aaa ОГУ ООПТ\2019\Экокаркас города\Фото Челябинска\Ядра каркаса\Новая папка\2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9120" y="836712"/>
            <a:ext cx="4634880" cy="2780928"/>
          </a:xfrm>
          <a:prstGeom prst="rect">
            <a:avLst/>
          </a:prstGeom>
          <a:noFill/>
        </p:spPr>
      </p:pic>
      <p:pic>
        <p:nvPicPr>
          <p:cNvPr id="2051" name="Picture 3" descr="D:\LAGUNOV ЛАГУНОВ LAGUNOV ЛАГУНОВ\Aaa ОГУ ООПТ\2019\Экокаркас города\Фото Челябинска\Ядра каркаса\Новая папка\www.GetBg.net_Cities_Street_of_the_night_city_037189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3" y="3955495"/>
            <a:ext cx="4644008" cy="29025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83671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1B02AE"/>
                </a:solidFill>
              </a:rPr>
              <a:t>Экологический каркас Челябинска</a:t>
            </a:r>
            <a:endParaRPr lang="ru-RU" sz="3600" dirty="0">
              <a:solidFill>
                <a:srgbClr val="1B02AE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0" y="764704"/>
            <a:ext cx="4427984" cy="609329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3200" b="1" dirty="0" smtClean="0"/>
              <a:t>Предложения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 smtClean="0"/>
              <a:t>Создание научно-аналитической группы из экспертов и творческой межвузовской группы (лаборатории) по проблемам городской экологии,</a:t>
            </a:r>
          </a:p>
          <a:p>
            <a:pPr>
              <a:buFont typeface="Arial" pitchFamily="34" charset="0"/>
              <a:buChar char="•"/>
            </a:pPr>
            <a:endParaRPr lang="ru-RU" sz="3200" dirty="0" smtClean="0"/>
          </a:p>
          <a:p>
            <a:pPr algn="just">
              <a:buFont typeface="Arial" pitchFamily="34" charset="0"/>
              <a:buChar char="•"/>
            </a:pPr>
            <a:r>
              <a:rPr lang="ru-RU" sz="3200" dirty="0" smtClean="0"/>
              <a:t>Анализ действующего законодательства, его модернизация. </a:t>
            </a:r>
          </a:p>
          <a:p>
            <a:pPr algn="just">
              <a:buFont typeface="Arial" pitchFamily="34" charset="0"/>
              <a:buChar char="•"/>
            </a:pPr>
            <a:endParaRPr lang="ru-RU" sz="3200" dirty="0"/>
          </a:p>
        </p:txBody>
      </p:sp>
      <p:pic>
        <p:nvPicPr>
          <p:cNvPr id="3074" name="Picture 2" descr="D:\LAGUNOV ЛАГУНОВ LAGUNOV ЛАГУНОВ\Aaa ОГУ ООПТ\2019\Экокаркас города\Фото Челябинска\Ядра каркаса\Новая папка\8de14503f2103f74dc830a21ef14c0e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9949" y="908720"/>
            <a:ext cx="4549211" cy="59213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Ctr="0"/>
          <a:lstStyle/>
          <a:p>
            <a:r>
              <a:rPr lang="ru-RU" altLang="ru-RU">
                <a:solidFill>
                  <a:srgbClr val="800000"/>
                </a:solidFill>
                <a:effectLst/>
                <a:latin typeface="Verdana" pitchFamily="34" charset="0"/>
              </a:rPr>
              <a:t>Благодарю за внимание !</a:t>
            </a:r>
            <a:endParaRPr lang="ru-RU" altLang="ru-RU">
              <a:solidFill>
                <a:srgbClr val="80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5868988"/>
            <a:ext cx="238125" cy="26193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endParaRPr lang="ru-RU" altLang="ru-RU" sz="1600"/>
          </a:p>
        </p:txBody>
      </p:sp>
      <p:pic>
        <p:nvPicPr>
          <p:cNvPr id="33796" name="Picture 4" descr="Lagunov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89100"/>
            <a:ext cx="4413250" cy="516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672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1B02AE"/>
                </a:solidFill>
              </a:rPr>
              <a:t>Челябинский бор</a:t>
            </a:r>
            <a:endParaRPr lang="ru-RU" sz="3600" dirty="0">
              <a:solidFill>
                <a:srgbClr val="1B02AE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0" y="692696"/>
            <a:ext cx="9144000" cy="6165304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3600" dirty="0" smtClean="0"/>
              <a:t>Челябинский (городской) бор – региональный памятник природы с 1969 года. Площадь ООПТ – 1145,27 га.</a:t>
            </a:r>
          </a:p>
          <a:p>
            <a:pPr algn="just"/>
            <a:r>
              <a:rPr lang="ru-RU" sz="3600" dirty="0" smtClean="0"/>
              <a:t>Бор – любимое место отдыха </a:t>
            </a:r>
            <a:r>
              <a:rPr lang="ru-RU" sz="3600" dirty="0" err="1" smtClean="0"/>
              <a:t>челябинцев</a:t>
            </a:r>
            <a:r>
              <a:rPr lang="ru-RU" sz="3600" dirty="0" smtClean="0"/>
              <a:t> – имеет важнейшее </a:t>
            </a:r>
            <a:r>
              <a:rPr lang="ru-RU" sz="3600" dirty="0" err="1" smtClean="0"/>
              <a:t>средообразующее</a:t>
            </a:r>
            <a:r>
              <a:rPr lang="ru-RU" sz="3600" dirty="0" smtClean="0"/>
              <a:t> и климатолечебное значение.</a:t>
            </a:r>
          </a:p>
          <a:p>
            <a:pPr algn="just"/>
            <a:r>
              <a:rPr lang="ru-RU" sz="3600" dirty="0" smtClean="0"/>
              <a:t>Несколько раз за свою 10-тысячелетнюю историю бор испытывал катастрофические пожары, следы которых прослеживаются на почвенных разрезах. Последний крупный пожар произошел в самом начале 20 века.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90872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1B02AE"/>
                </a:solidFill>
              </a:rPr>
              <a:t>Челябинский бор – экологические угрозы</a:t>
            </a:r>
            <a:endParaRPr lang="ru-RU" sz="3600" dirty="0">
              <a:solidFill>
                <a:srgbClr val="1B02A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435100"/>
            <a:ext cx="3491880" cy="5422900"/>
          </a:xfrm>
        </p:spPr>
        <p:txBody>
          <a:bodyPr>
            <a:normAutofit lnSpcReduction="10000"/>
          </a:bodyPr>
          <a:lstStyle/>
          <a:p>
            <a:r>
              <a:rPr lang="ru-RU" sz="2800" dirty="0" smtClean="0"/>
              <a:t>1. Запредельная рекреационная нагрузка, приводящая к деградации почвенного покрова, травяно-мохового и древесно-кустарникового ярусов и животного населения бора. 3,5 млн. посетителей в год.</a:t>
            </a:r>
            <a:endParaRPr lang="ru-RU" sz="2800" dirty="0"/>
          </a:p>
        </p:txBody>
      </p:sp>
      <p:pic>
        <p:nvPicPr>
          <p:cNvPr id="7" name="Содержимое 6" descr="inx960x6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58691" y="1484784"/>
            <a:ext cx="5616625" cy="37444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90872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1B02AE"/>
                </a:solidFill>
              </a:rPr>
              <a:t>Челябинский бор – экологические угрозы</a:t>
            </a:r>
            <a:endParaRPr lang="ru-RU" sz="3600" dirty="0">
              <a:solidFill>
                <a:srgbClr val="1B02A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435100"/>
            <a:ext cx="3491880" cy="5422900"/>
          </a:xfrm>
        </p:spPr>
        <p:txBody>
          <a:bodyPr>
            <a:normAutofit lnSpcReduction="10000"/>
          </a:bodyPr>
          <a:lstStyle/>
          <a:p>
            <a:r>
              <a:rPr lang="ru-RU" sz="2800" dirty="0" smtClean="0"/>
              <a:t>2. Высокий уровень </a:t>
            </a:r>
            <a:r>
              <a:rPr lang="ru-RU" sz="2800" dirty="0" err="1" smtClean="0"/>
              <a:t>аэрального</a:t>
            </a:r>
            <a:r>
              <a:rPr lang="ru-RU" sz="2800" dirty="0" smtClean="0"/>
              <a:t> загрязнения территории памятника, накопление загрязняющих агентов в почве, гидрологических объектах, растительности и в тканях и органах животных;</a:t>
            </a:r>
            <a:endParaRPr lang="ru-RU" sz="2800" dirty="0"/>
          </a:p>
        </p:txBody>
      </p:sp>
      <p:pic>
        <p:nvPicPr>
          <p:cNvPr id="8" name="Содержимое 7" descr="zagryaznenie-vozduha-vizivaet-appendicit-v2.ori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31840" y="1610840"/>
            <a:ext cx="6028514" cy="40504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90872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1B02AE"/>
                </a:solidFill>
              </a:rPr>
              <a:t>Челябинский бор – экологические угрозы</a:t>
            </a:r>
            <a:endParaRPr lang="ru-RU" sz="3600" dirty="0">
              <a:solidFill>
                <a:srgbClr val="1B02A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435100"/>
            <a:ext cx="3491880" cy="54229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3. Повышенная </a:t>
            </a:r>
            <a:r>
              <a:rPr lang="ru-RU" sz="2800" dirty="0" err="1" smtClean="0"/>
              <a:t>горимость</a:t>
            </a:r>
            <a:r>
              <a:rPr lang="ru-RU" sz="2800" dirty="0" smtClean="0"/>
              <a:t> лесов, составляющих более 90% территории объекта, высокая вероятность катастрофического пожара на ООПТ (особенно в периоды весенней засухи) </a:t>
            </a:r>
            <a:endParaRPr lang="ru-RU" sz="2800" dirty="0"/>
          </a:p>
        </p:txBody>
      </p:sp>
      <p:pic>
        <p:nvPicPr>
          <p:cNvPr id="7" name="Содержимое 6" descr="1559376265_831e3d0d5e95fb611d3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06448" y="2060848"/>
            <a:ext cx="5637552" cy="31683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90872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1B02AE"/>
                </a:solidFill>
              </a:rPr>
              <a:t>Челябинский бор – экологические угрозы</a:t>
            </a:r>
            <a:endParaRPr lang="ru-RU" sz="3600" dirty="0">
              <a:solidFill>
                <a:srgbClr val="1B02A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435100"/>
            <a:ext cx="3779912" cy="54229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4. Существенная изоляция этого природного объекта в связи с интенсивной застройкой и освоением территории к западу от Челябинского бора по левому берегу р. Миасс. </a:t>
            </a:r>
            <a:endParaRPr lang="ru-RU" sz="2800" dirty="0"/>
          </a:p>
        </p:txBody>
      </p:sp>
      <p:pic>
        <p:nvPicPr>
          <p:cNvPr id="8" name="Содержимое 7" descr="823eff3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19676" y="1556792"/>
            <a:ext cx="5316820" cy="352908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90872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1B02AE"/>
                </a:solidFill>
              </a:rPr>
              <a:t>Челябинский бор – экологические угрозы</a:t>
            </a:r>
            <a:endParaRPr lang="ru-RU" sz="3600" dirty="0">
              <a:solidFill>
                <a:srgbClr val="1B02A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980728"/>
            <a:ext cx="3779912" cy="5877272"/>
          </a:xfrm>
        </p:spPr>
        <p:txBody>
          <a:bodyPr>
            <a:normAutofit fontScale="92500"/>
          </a:bodyPr>
          <a:lstStyle/>
          <a:p>
            <a:r>
              <a:rPr lang="ru-RU" sz="2800" dirty="0" smtClean="0"/>
              <a:t>5. Высокая вероятность возникновения очагов ряда опасных трансмиссивных заболеваний, переносимых дикими и домашними животными (энцефалит, </a:t>
            </a:r>
            <a:r>
              <a:rPr lang="ru-RU" sz="2800" dirty="0" err="1" smtClean="0"/>
              <a:t>боррелиоз</a:t>
            </a:r>
            <a:r>
              <a:rPr lang="ru-RU" sz="2800" dirty="0" smtClean="0"/>
              <a:t>, бешенство, орнитозы). Особенно опасными в этом отношении являются бродячие собаки, белки, сизые голуби и др.</a:t>
            </a:r>
            <a:endParaRPr lang="ru-RU" sz="2800" dirty="0"/>
          </a:p>
        </p:txBody>
      </p:sp>
      <p:pic>
        <p:nvPicPr>
          <p:cNvPr id="7" name="Содержимое 6" descr="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32250" y="836712"/>
            <a:ext cx="5111750" cy="3168351"/>
          </a:xfrm>
        </p:spPr>
      </p:pic>
      <p:pic>
        <p:nvPicPr>
          <p:cNvPr id="1026" name="Picture 2" descr="C:\Users\User\Desktop\Рис\Сафин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2107" y="4149080"/>
            <a:ext cx="3611893" cy="27089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90872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1B02AE"/>
                </a:solidFill>
              </a:rPr>
              <a:t>Как </a:t>
            </a:r>
            <a:r>
              <a:rPr lang="ru-RU" sz="3600" dirty="0" err="1" smtClean="0">
                <a:solidFill>
                  <a:srgbClr val="1B02AE"/>
                </a:solidFill>
              </a:rPr>
              <a:t>сохранитьЧелябинские</a:t>
            </a:r>
            <a:r>
              <a:rPr lang="ru-RU" sz="3600" dirty="0" smtClean="0">
                <a:solidFill>
                  <a:srgbClr val="1B02AE"/>
                </a:solidFill>
              </a:rPr>
              <a:t> боры?</a:t>
            </a:r>
            <a:endParaRPr lang="ru-RU" sz="3600" dirty="0">
              <a:solidFill>
                <a:srgbClr val="1B02A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980728"/>
            <a:ext cx="3779912" cy="587727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1. Срочные восстановительные мероприятия (восстановление почвы, травяно-мохового покрова, древесно-кустарникового яруса и животного населения) </a:t>
            </a:r>
            <a:endParaRPr lang="ru-RU" sz="2800" dirty="0"/>
          </a:p>
        </p:txBody>
      </p:sp>
      <p:pic>
        <p:nvPicPr>
          <p:cNvPr id="8" name="Содержимое 7" descr="посадка лес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23928" y="980728"/>
            <a:ext cx="5220072" cy="354654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</TotalTime>
  <Words>919</Words>
  <Application>Microsoft Office PowerPoint</Application>
  <PresentationFormat>Экран (4:3)</PresentationFormat>
  <Paragraphs>98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ЧЕЛЯБИНСКИЙ БОР и ЭКОЛОГИЧЕСКИЙ КАРКАС ГОРОДА – поиск экологического смысла </vt:lpstr>
      <vt:lpstr>Экологический каркас Челябинска</vt:lpstr>
      <vt:lpstr>Челябинский бор</vt:lpstr>
      <vt:lpstr>Челябинский бор – экологические угрозы</vt:lpstr>
      <vt:lpstr>Челябинский бор – экологические угрозы</vt:lpstr>
      <vt:lpstr>Челябинский бор – экологические угрозы</vt:lpstr>
      <vt:lpstr>Челябинский бор – экологические угрозы</vt:lpstr>
      <vt:lpstr>Челябинский бор – экологические угрозы</vt:lpstr>
      <vt:lpstr>Как сохранитьЧелябинские боры?</vt:lpstr>
      <vt:lpstr>Как сохранитьЧелябинские боры?</vt:lpstr>
      <vt:lpstr>Как сохранитьЧелябинские боры?</vt:lpstr>
      <vt:lpstr>Как сохранитьЧелябинские боры?</vt:lpstr>
      <vt:lpstr>Как сохранитьЧелябинские боры?</vt:lpstr>
      <vt:lpstr>Челябинские боры и их роль в создании экологического каркаса города</vt:lpstr>
      <vt:lpstr>Экологический каркас Челябинска</vt:lpstr>
      <vt:lpstr>Экологический каркас Челябинска</vt:lpstr>
      <vt:lpstr>Экологический каркас Челябинска</vt:lpstr>
      <vt:lpstr>Экологический каркас Челябинска</vt:lpstr>
      <vt:lpstr>Экологический каркас Челябинска</vt:lpstr>
      <vt:lpstr>Экологический каркас Челябинска</vt:lpstr>
      <vt:lpstr>Экологический каркас Челябинска</vt:lpstr>
      <vt:lpstr>Экологический каркас Челябинска</vt:lpstr>
      <vt:lpstr>Экологический каркас Челябинска</vt:lpstr>
      <vt:lpstr>Экологический каркас Челябинска</vt:lpstr>
      <vt:lpstr>Экологический каркас Челябинска</vt:lpstr>
      <vt:lpstr>Экологический каркас Челябинска</vt:lpstr>
      <vt:lpstr>Экологический каркас Челябинска</vt:lpstr>
      <vt:lpstr>Благодарю за внимание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67</cp:revision>
  <dcterms:created xsi:type="dcterms:W3CDTF">2019-05-27T11:55:10Z</dcterms:created>
  <dcterms:modified xsi:type="dcterms:W3CDTF">2020-01-22T13:06:40Z</dcterms:modified>
</cp:coreProperties>
</file>