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4" r:id="rId4"/>
    <p:sldId id="259" r:id="rId5"/>
    <p:sldId id="262" r:id="rId6"/>
    <p:sldId id="260" r:id="rId7"/>
    <p:sldId id="261" r:id="rId8"/>
    <p:sldId id="268" r:id="rId9"/>
    <p:sldId id="275" r:id="rId10"/>
    <p:sldId id="263" r:id="rId11"/>
    <p:sldId id="276" r:id="rId12"/>
    <p:sldId id="277" r:id="rId13"/>
    <p:sldId id="264" r:id="rId14"/>
    <p:sldId id="279" r:id="rId15"/>
    <p:sldId id="265" r:id="rId16"/>
    <p:sldId id="266" r:id="rId17"/>
    <p:sldId id="281" r:id="rId18"/>
    <p:sldId id="282" r:id="rId19"/>
    <p:sldId id="284" r:id="rId20"/>
    <p:sldId id="286" r:id="rId21"/>
    <p:sldId id="272" r:id="rId22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ьга Макаренко" initials="ОМ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2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786" y="120"/>
      </p:cViewPr>
      <p:guideLst>
        <p:guide orient="horz" pos="2160"/>
        <p:guide pos="384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29T16:38:12.294" idx="1">
    <p:pos x="5271" y="826"/>
    <p:text>Можно в кружочки поместить три основных принципа донорства? Добровольность, анонимность, безвозмездность</p:text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B5F4-82D5-4C03-A2FC-21EB1C644937}" type="datetimeFigureOut">
              <a:rPr lang="ru-RU" smtClean="0"/>
              <a:t>31.03.2018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02DA-95CE-4510-AC38-D4E057BB0E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780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B5F4-82D5-4C03-A2FC-21EB1C644937}" type="datetimeFigureOut">
              <a:rPr lang="ru-RU" smtClean="0"/>
              <a:t>31.03.2018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02DA-95CE-4510-AC38-D4E057BB0E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47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B5F4-82D5-4C03-A2FC-21EB1C644937}" type="datetimeFigureOut">
              <a:rPr lang="ru-RU" smtClean="0"/>
              <a:t>31.03.2018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02DA-95CE-4510-AC38-D4E057BB0E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840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B5F4-82D5-4C03-A2FC-21EB1C644937}" type="datetimeFigureOut">
              <a:rPr lang="ru-RU" smtClean="0"/>
              <a:t>31.03.2018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02DA-95CE-4510-AC38-D4E057BB0E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4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B5F4-82D5-4C03-A2FC-21EB1C644937}" type="datetimeFigureOut">
              <a:rPr lang="ru-RU" smtClean="0"/>
              <a:t>31.03.2018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02DA-95CE-4510-AC38-D4E057BB0E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1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B5F4-82D5-4C03-A2FC-21EB1C644937}" type="datetimeFigureOut">
              <a:rPr lang="ru-RU" smtClean="0"/>
              <a:t>31.03.2018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02DA-95CE-4510-AC38-D4E057BB0E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3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B5F4-82D5-4C03-A2FC-21EB1C644937}" type="datetimeFigureOut">
              <a:rPr lang="ru-RU" smtClean="0"/>
              <a:t>31.03.2018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02DA-95CE-4510-AC38-D4E057BB0E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755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B5F4-82D5-4C03-A2FC-21EB1C644937}" type="datetimeFigureOut">
              <a:rPr lang="ru-RU" smtClean="0"/>
              <a:t>31.03.2018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02DA-95CE-4510-AC38-D4E057BB0E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40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B5F4-82D5-4C03-A2FC-21EB1C644937}" type="datetimeFigureOut">
              <a:rPr lang="ru-RU" smtClean="0"/>
              <a:t>31.03.2018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02DA-95CE-4510-AC38-D4E057BB0E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711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B5F4-82D5-4C03-A2FC-21EB1C644937}" type="datetimeFigureOut">
              <a:rPr lang="ru-RU" smtClean="0"/>
              <a:t>31.03.2018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02DA-95CE-4510-AC38-D4E057BB0E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8416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B5F4-82D5-4C03-A2FC-21EB1C644937}" type="datetimeFigureOut">
              <a:rPr lang="ru-RU" smtClean="0"/>
              <a:t>31.03.2018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02DA-95CE-4510-AC38-D4E057BB0E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71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2B5F4-82D5-4C03-A2FC-21EB1C644937}" type="datetimeFigureOut">
              <a:rPr lang="ru-RU" smtClean="0"/>
              <a:t>31.03.2018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202DA-95CE-4510-AC38-D4E057BB0E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04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92"/>
            <a:ext cx="9906000" cy="700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4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5819" y="2143125"/>
            <a:ext cx="8389143" cy="238125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Вам могут позвонить через пару месяцев после вступления в регистр или через несколько лет, а может быть – никогда. Вы живете как обычно, никаких ограничений нет. </a:t>
            </a:r>
          </a:p>
          <a:p>
            <a:pPr lvl="0"/>
            <a:r>
              <a:rPr lang="ru-RU" dirty="0"/>
              <a:t>Периодически вам поступают письма из регистра на электронную почту (например, поздравление с </a:t>
            </a:r>
            <a:r>
              <a:rPr lang="ru-RU" dirty="0" smtClean="0"/>
              <a:t>Днем </a:t>
            </a:r>
            <a:r>
              <a:rPr lang="ru-RU" dirty="0"/>
              <a:t>донора или </a:t>
            </a:r>
            <a:r>
              <a:rPr lang="ru-RU" dirty="0" smtClean="0"/>
              <a:t>Новым </a:t>
            </a:r>
            <a:r>
              <a:rPr lang="ru-RU" dirty="0"/>
              <a:t>годом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1802" y="449356"/>
            <a:ext cx="857448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dirty="0" smtClean="0">
                <a:ln w="0"/>
                <a:solidFill>
                  <a:schemeClr val="accent1"/>
                </a:solidFill>
                <a:latin typeface="+mj-lt"/>
              </a:rPr>
              <a:t>Что происходит </a:t>
            </a:r>
            <a:r>
              <a:rPr lang="ru-RU" sz="4400" dirty="0">
                <a:ln w="0"/>
                <a:solidFill>
                  <a:schemeClr val="accent1"/>
                </a:solidFill>
                <a:latin typeface="+mj-lt"/>
              </a:rPr>
              <a:t>после </a:t>
            </a:r>
            <a:r>
              <a:rPr lang="ru-RU" sz="4400" dirty="0" smtClean="0">
                <a:ln w="0"/>
                <a:solidFill>
                  <a:schemeClr val="accent1"/>
                </a:solidFill>
                <a:latin typeface="+mj-lt"/>
              </a:rPr>
              <a:t>вступления</a:t>
            </a:r>
            <a:endParaRPr lang="en-US" sz="4400" dirty="0" smtClean="0">
              <a:ln w="0"/>
              <a:solidFill>
                <a:schemeClr val="accent1"/>
              </a:solidFill>
              <a:latin typeface="+mj-lt"/>
            </a:endParaRPr>
          </a:p>
          <a:p>
            <a:r>
              <a:rPr lang="ru-RU" sz="4400" dirty="0" smtClean="0">
                <a:ln w="0"/>
                <a:solidFill>
                  <a:schemeClr val="accent1"/>
                </a:solidFill>
                <a:latin typeface="+mj-lt"/>
              </a:rPr>
              <a:t>в </a:t>
            </a:r>
            <a:r>
              <a:rPr lang="ru-RU" sz="4400" dirty="0">
                <a:ln w="0"/>
                <a:solidFill>
                  <a:schemeClr val="accent1"/>
                </a:solidFill>
                <a:latin typeface="+mj-lt"/>
              </a:rPr>
              <a:t>регистр?</a:t>
            </a:r>
            <a:endParaRPr lang="ru-RU" sz="4400" cap="none" spc="0" dirty="0">
              <a:ln w="0"/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697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</a:rPr>
              <a:t>В каких случаях следует связаться</a:t>
            </a:r>
            <a:br>
              <a:rPr lang="ru-RU" dirty="0" smtClean="0">
                <a:ln w="0"/>
                <a:solidFill>
                  <a:schemeClr val="accent1"/>
                </a:solidFill>
              </a:rPr>
            </a:br>
            <a:r>
              <a:rPr lang="ru-RU" dirty="0" smtClean="0">
                <a:ln w="0"/>
                <a:solidFill>
                  <a:schemeClr val="accent1"/>
                </a:solidFill>
              </a:rPr>
              <a:t>с регистром?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 изменении контактных данных желательно, чтобы вы </a:t>
            </a:r>
            <a:r>
              <a:rPr lang="ru-RU" dirty="0" smtClean="0"/>
              <a:t>сообщили в регистр актуальный </a:t>
            </a:r>
            <a:r>
              <a:rPr lang="ru-RU" dirty="0"/>
              <a:t>адрес </a:t>
            </a:r>
            <a:r>
              <a:rPr lang="ru-RU" dirty="0" smtClean="0"/>
              <a:t>и номер телефона: </a:t>
            </a:r>
            <a:r>
              <a:rPr lang="ru-RU" dirty="0"/>
              <a:t>это позволит в нужный момент быстро с вами связаться (иногда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 </a:t>
            </a:r>
            <a:r>
              <a:rPr lang="ru-RU" dirty="0"/>
              <a:t>пациента </a:t>
            </a:r>
            <a:r>
              <a:rPr lang="ru-RU" dirty="0" smtClean="0"/>
              <a:t>счет идет </a:t>
            </a:r>
            <a:r>
              <a:rPr lang="ru-RU" dirty="0"/>
              <a:t>на дни, поэтому скорость связи очень важна).</a:t>
            </a:r>
          </a:p>
          <a:p>
            <a:pPr lvl="0"/>
            <a:r>
              <a:rPr lang="ru-RU" dirty="0" smtClean="0"/>
              <a:t>Если </a:t>
            </a:r>
            <a:r>
              <a:rPr lang="ru-RU" dirty="0"/>
              <a:t>вы </a:t>
            </a:r>
            <a:r>
              <a:rPr lang="ru-RU" dirty="0" smtClean="0"/>
              <a:t>узнали, что серьезно больны, уточните в регистре, </a:t>
            </a:r>
            <a:r>
              <a:rPr lang="ru-RU" dirty="0"/>
              <a:t>позволит ли вам диагноз </a:t>
            </a:r>
            <a:r>
              <a:rPr lang="ru-RU" dirty="0" smtClean="0"/>
              <a:t>остаться потенциальным донором.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9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049" y="1609726"/>
            <a:ext cx="8501913" cy="4567238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Вы можете выйти из регистра без объяснения причин в любой момент.</a:t>
            </a:r>
          </a:p>
          <a:p>
            <a:pPr lvl="0"/>
            <a:r>
              <a:rPr lang="ru-RU" dirty="0" smtClean="0"/>
              <a:t>Если </a:t>
            </a:r>
            <a:r>
              <a:rPr lang="ru-RU" dirty="0"/>
              <a:t>вы решили выйти из регистра, вам </a:t>
            </a:r>
            <a:r>
              <a:rPr lang="ru-RU" dirty="0" smtClean="0"/>
              <a:t>необходимо </a:t>
            </a:r>
            <a:r>
              <a:rPr lang="ru-RU" dirty="0"/>
              <a:t>связаться с </a:t>
            </a:r>
            <a:r>
              <a:rPr lang="ru-RU" dirty="0" smtClean="0"/>
              <a:t>сотрудниками регистра </a:t>
            </a:r>
            <a:r>
              <a:rPr lang="ru-RU" dirty="0"/>
              <a:t>и </a:t>
            </a:r>
            <a:r>
              <a:rPr lang="ru-RU" dirty="0" smtClean="0"/>
              <a:t>попросить удалить </a:t>
            </a:r>
            <a:r>
              <a:rPr lang="ru-RU" dirty="0"/>
              <a:t>свои </a:t>
            </a:r>
            <a:r>
              <a:rPr lang="ru-RU" dirty="0" smtClean="0"/>
              <a:t>данные.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1802" y="449357"/>
            <a:ext cx="857448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dirty="0" smtClean="0">
                <a:ln w="0"/>
                <a:solidFill>
                  <a:schemeClr val="accent1"/>
                </a:solidFill>
                <a:latin typeface="+mj-lt"/>
              </a:rPr>
              <a:t>Можно </a:t>
            </a:r>
            <a:r>
              <a:rPr lang="ru-RU" sz="4400" dirty="0">
                <a:ln w="0"/>
                <a:solidFill>
                  <a:schemeClr val="accent1"/>
                </a:solidFill>
                <a:latin typeface="+mj-lt"/>
              </a:rPr>
              <a:t>ли выйти из регистра</a:t>
            </a:r>
            <a:r>
              <a:rPr lang="ru-RU" sz="4400" dirty="0" smtClean="0">
                <a:ln w="0"/>
                <a:solidFill>
                  <a:schemeClr val="accent1"/>
                </a:solidFill>
                <a:latin typeface="+mj-lt"/>
              </a:rPr>
              <a:t>?</a:t>
            </a:r>
            <a:endParaRPr lang="ru-RU" sz="4400" dirty="0">
              <a:ln w="0"/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914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909" y="1701800"/>
            <a:ext cx="9206663" cy="5038583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Сотрудник регистра спросит, по-прежнему ли вы согласны </a:t>
            </a:r>
            <a:r>
              <a:rPr lang="ru-RU" sz="2000" dirty="0"/>
              <a:t>стать донором костного </a:t>
            </a:r>
            <a:r>
              <a:rPr lang="ru-RU" sz="2000" dirty="0" smtClean="0"/>
              <a:t>мозга.</a:t>
            </a:r>
          </a:p>
          <a:p>
            <a:pPr algn="just"/>
            <a:r>
              <a:rPr lang="ru-RU" sz="2000" dirty="0" smtClean="0"/>
              <a:t>Вас </a:t>
            </a:r>
            <a:r>
              <a:rPr lang="ru-RU" sz="2000" dirty="0"/>
              <a:t>пригласят </a:t>
            </a:r>
            <a:r>
              <a:rPr lang="ru-RU" sz="2000" dirty="0" smtClean="0"/>
              <a:t>сдать образец </a:t>
            </a:r>
            <a:r>
              <a:rPr lang="ru-RU" sz="2000" dirty="0"/>
              <a:t>крови для повторного </a:t>
            </a:r>
            <a:r>
              <a:rPr lang="ru-RU" sz="2000" dirty="0" smtClean="0"/>
              <a:t>типирования, которое необходимо, чтобы окончательно определить, являетесь </a:t>
            </a:r>
            <a:r>
              <a:rPr lang="ru-RU" sz="2000" dirty="0"/>
              <a:t>ли вы подходящим донором для данного пациента. Ответ сообщит сотрудник </a:t>
            </a:r>
            <a:r>
              <a:rPr lang="ru-RU" sz="2000" dirty="0" smtClean="0"/>
              <a:t>регистра.</a:t>
            </a:r>
            <a:endParaRPr lang="ru-RU" sz="2000" dirty="0"/>
          </a:p>
          <a:p>
            <a:pPr algn="just"/>
            <a:r>
              <a:rPr lang="ru-RU" sz="2000" dirty="0" smtClean="0"/>
              <a:t>Если </a:t>
            </a:r>
            <a:r>
              <a:rPr lang="ru-RU" sz="2000" dirty="0"/>
              <a:t>вы совместимы с пациентом, то с вами согласуют дату и время проведения клинико-лабораторной консультации в центре сбора </a:t>
            </a:r>
            <a:r>
              <a:rPr lang="ru-RU" sz="2000" dirty="0" smtClean="0"/>
              <a:t>клеток – </a:t>
            </a:r>
            <a:r>
              <a:rPr lang="ru-RU" sz="2000" dirty="0"/>
              <a:t>как правило,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Москве </a:t>
            </a:r>
            <a:r>
              <a:rPr lang="ru-RU" sz="2000" dirty="0" smtClean="0"/>
              <a:t>или Санкт-Петербурге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r>
              <a:rPr lang="ru-RU" sz="2000" dirty="0" smtClean="0"/>
              <a:t>В </a:t>
            </a:r>
            <a:r>
              <a:rPr lang="ru-RU" sz="2000" dirty="0"/>
              <a:t>центре </a:t>
            </a:r>
            <a:r>
              <a:rPr lang="ru-RU" sz="2000" dirty="0" smtClean="0"/>
              <a:t>вы пройдете обследование и получите консультацию врача-трансфузиолога</a:t>
            </a:r>
            <a:r>
              <a:rPr lang="ru-RU" sz="2000" dirty="0"/>
              <a:t>.</a:t>
            </a:r>
            <a:r>
              <a:rPr lang="ru-RU" sz="2000" dirty="0" smtClean="0"/>
              <a:t> Убедившись</a:t>
            </a:r>
            <a:r>
              <a:rPr lang="ru-RU" sz="2000" dirty="0"/>
              <a:t>, что вы здоровы, </a:t>
            </a:r>
            <a:r>
              <a:rPr lang="ru-RU" sz="2000" dirty="0" smtClean="0"/>
              <a:t>он допустит </a:t>
            </a:r>
            <a:r>
              <a:rPr lang="ru-RU" sz="2000" dirty="0"/>
              <a:t>вас до </a:t>
            </a:r>
            <a:r>
              <a:rPr lang="ru-RU" sz="2000" dirty="0" smtClean="0"/>
              <a:t>процедуры донации (сбора клеток). </a:t>
            </a:r>
            <a:r>
              <a:rPr lang="ru-RU" sz="2000" dirty="0"/>
              <a:t>Для регистра здоровье донора </a:t>
            </a:r>
            <a:r>
              <a:rPr lang="ru-RU" sz="2000" dirty="0" smtClean="0"/>
              <a:t>прежде </a:t>
            </a:r>
            <a:r>
              <a:rPr lang="ru-RU" sz="2000" dirty="0"/>
              <a:t>всего</a:t>
            </a:r>
            <a:r>
              <a:rPr lang="ru-RU" sz="2000" dirty="0" smtClean="0"/>
              <a:t>!</a:t>
            </a:r>
          </a:p>
          <a:p>
            <a:pPr lvl="0"/>
            <a:r>
              <a:rPr lang="ru-RU" sz="2000" dirty="0" smtClean="0"/>
              <a:t>Врач-трансфузиолог согласует </a:t>
            </a:r>
            <a:r>
              <a:rPr lang="ru-RU" sz="2000" dirty="0"/>
              <a:t>с вами метод и дату сбора </a:t>
            </a:r>
            <a:r>
              <a:rPr lang="ru-RU" sz="2000" dirty="0" smtClean="0"/>
              <a:t>клеток и назначит процедуру</a:t>
            </a:r>
            <a:r>
              <a:rPr lang="ru-RU" sz="2000" dirty="0"/>
              <a:t> </a:t>
            </a:r>
            <a:r>
              <a:rPr lang="ru-RU" sz="2000" dirty="0" smtClean="0"/>
              <a:t>(как правило, </a:t>
            </a:r>
            <a:r>
              <a:rPr lang="ru-RU" sz="2000" dirty="0"/>
              <a:t>в течение </a:t>
            </a:r>
            <a:r>
              <a:rPr lang="ru-RU" sz="2000" dirty="0" smtClean="0"/>
              <a:t>3–4 недель после обследования). 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Все </a:t>
            </a:r>
            <a:r>
              <a:rPr lang="ru-RU" sz="2000" dirty="0"/>
              <a:t>расходы, связанные с поездками в центр сбора клеток и </a:t>
            </a:r>
            <a:r>
              <a:rPr lang="ru-RU" sz="2000" dirty="0" smtClean="0"/>
              <a:t>проживанием в другом городе, несет </a:t>
            </a:r>
            <a:r>
              <a:rPr lang="ru-RU" sz="2000" dirty="0"/>
              <a:t>регистр.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2917" y="390799"/>
            <a:ext cx="876478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dirty="0" smtClean="0">
                <a:ln w="0"/>
                <a:solidFill>
                  <a:schemeClr val="accent1"/>
                </a:solidFill>
                <a:latin typeface="+mj-lt"/>
              </a:rPr>
              <a:t>Что </a:t>
            </a:r>
            <a:r>
              <a:rPr lang="ru-RU" sz="4000" dirty="0">
                <a:ln w="0"/>
                <a:solidFill>
                  <a:schemeClr val="accent1"/>
                </a:solidFill>
                <a:latin typeface="+mj-lt"/>
              </a:rPr>
              <a:t>произойдет, если вам позвонят </a:t>
            </a:r>
            <a:endParaRPr lang="ru-RU" sz="4000" dirty="0" smtClean="0">
              <a:ln w="0"/>
              <a:solidFill>
                <a:schemeClr val="accent1"/>
              </a:solidFill>
              <a:latin typeface="+mj-lt"/>
            </a:endParaRPr>
          </a:p>
          <a:p>
            <a:r>
              <a:rPr lang="ru-RU" sz="4000" dirty="0" smtClean="0">
                <a:ln w="0"/>
                <a:solidFill>
                  <a:schemeClr val="accent1"/>
                </a:solidFill>
                <a:latin typeface="+mj-lt"/>
              </a:rPr>
              <a:t>из </a:t>
            </a:r>
            <a:r>
              <a:rPr lang="ru-RU" sz="4000" dirty="0">
                <a:ln w="0"/>
                <a:solidFill>
                  <a:schemeClr val="accent1"/>
                </a:solidFill>
                <a:latin typeface="+mj-lt"/>
              </a:rPr>
              <a:t>регистра?</a:t>
            </a:r>
            <a:endParaRPr lang="ru-RU" sz="4000" b="0" cap="none" spc="0" dirty="0">
              <a:ln w="0"/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619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</a:rPr>
              <a:t>Важно знать!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На любом этапе донор может отказаться от процедуры донации без объяснения причины.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Однако помните, что за </a:t>
            </a:r>
            <a:r>
              <a:rPr lang="ru-RU" dirty="0"/>
              <a:t>7 дней до назначенной процедуры </a:t>
            </a:r>
            <a:r>
              <a:rPr lang="ru-RU" dirty="0" smtClean="0"/>
              <a:t>донации </a:t>
            </a:r>
            <a:r>
              <a:rPr lang="ru-RU" dirty="0"/>
              <a:t>пациента начинают готовить к </a:t>
            </a:r>
            <a:r>
              <a:rPr lang="ru-RU" dirty="0" smtClean="0"/>
              <a:t>пересадке. </a:t>
            </a:r>
            <a:r>
              <a:rPr lang="ru-RU" dirty="0"/>
              <a:t>С помощью химиопрепаратов </a:t>
            </a:r>
            <a:r>
              <a:rPr lang="ru-RU" dirty="0" smtClean="0"/>
              <a:t>костный </a:t>
            </a:r>
            <a:r>
              <a:rPr lang="ru-RU" dirty="0"/>
              <a:t>мозг </a:t>
            </a:r>
            <a:r>
              <a:rPr lang="ru-RU" dirty="0" smtClean="0"/>
              <a:t>полностью </a:t>
            </a:r>
            <a:r>
              <a:rPr lang="ru-RU" dirty="0"/>
              <a:t>уничтожается – </a:t>
            </a:r>
            <a:r>
              <a:rPr lang="ru-RU" dirty="0" smtClean="0"/>
              <a:t>у </a:t>
            </a:r>
            <a:r>
              <a:rPr lang="ru-RU" dirty="0"/>
              <a:t>пациента нет иммунитета.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Поздний </a:t>
            </a:r>
            <a:r>
              <a:rPr lang="ru-RU" dirty="0"/>
              <a:t>отказ донора </a:t>
            </a:r>
            <a:r>
              <a:rPr lang="ru-RU" dirty="0" smtClean="0"/>
              <a:t>от донации может </a:t>
            </a:r>
            <a:r>
              <a:rPr lang="ru-RU" dirty="0"/>
              <a:t>повлечь непоправимые последствия для здоровья пациента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799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368" y="319315"/>
            <a:ext cx="8534268" cy="1741715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</a:rPr>
              <a:t>Как </a:t>
            </a:r>
            <a:r>
              <a:rPr lang="ru-RU" dirty="0">
                <a:ln w="0"/>
                <a:solidFill>
                  <a:schemeClr val="accent1"/>
                </a:solidFill>
              </a:rPr>
              <a:t>происходит сбор клеток костного мозга у донора</a:t>
            </a:r>
            <a:r>
              <a:rPr lang="ru-RU" dirty="0" smtClean="0">
                <a:ln w="0"/>
                <a:solidFill>
                  <a:schemeClr val="accent1"/>
                </a:solidFill>
              </a:rPr>
              <a:t>?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81038"/>
            <a:ext cx="8572500" cy="47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1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524000"/>
            <a:ext cx="90043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6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</a:rPr>
              <a:t>Сколько </a:t>
            </a:r>
            <a:r>
              <a:rPr lang="ru-RU" dirty="0">
                <a:ln w="0"/>
                <a:solidFill>
                  <a:schemeClr val="accent1"/>
                </a:solidFill>
              </a:rPr>
              <a:t>раз можно стать донором костного мозга в течение жизни?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8" y="2162175"/>
            <a:ext cx="8543925" cy="4014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Как правило, в России придерживаются принципа «один донор для одного пациента». Второй вызов для того же пациента может понадобиться в случае, если первая трансплантация не удалась. Однако никто не может запретить донору остаться в регистре. </a:t>
            </a:r>
            <a:r>
              <a:rPr lang="ru-RU" dirty="0" smtClean="0"/>
              <a:t>Так, </a:t>
            </a:r>
            <a:br>
              <a:rPr lang="ru-RU" dirty="0" smtClean="0"/>
            </a:br>
            <a:r>
              <a:rPr lang="ru-RU" dirty="0" smtClean="0"/>
              <a:t>в мире принята практика, что можно </a:t>
            </a:r>
            <a:r>
              <a:rPr lang="ru-RU" dirty="0"/>
              <a:t>два раза сдать костный мозг оперативным методом и два раза – периферическим, то есть всего четыре раза. </a:t>
            </a:r>
          </a:p>
        </p:txBody>
      </p:sp>
    </p:spTree>
    <p:extLst>
      <p:ext uri="{BB962C8B-B14F-4D97-AF65-F5344CB8AC3E}">
        <p14:creationId xmlns:p14="http://schemas.microsoft.com/office/powerpoint/2010/main" val="125390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</a:rPr>
              <a:t>Что будет после процедуры донации?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8" y="1714500"/>
            <a:ext cx="8543925" cy="44624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Ваша жизнь будет застрахована в течение года после процедуры сбора </a:t>
            </a:r>
            <a:r>
              <a:rPr lang="ru-RU" dirty="0" smtClean="0"/>
              <a:t>клеток.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Вы </a:t>
            </a:r>
            <a:r>
              <a:rPr lang="ru-RU" dirty="0"/>
              <a:t>получите </a:t>
            </a:r>
            <a:r>
              <a:rPr lang="ru-RU" dirty="0" smtClean="0"/>
              <a:t>справку о том, </a:t>
            </a:r>
            <a:r>
              <a:rPr lang="ru-RU" dirty="0"/>
              <a:t>что стали донором костного мозга. Это позволит получать ежемесячный налоговый вычет в размере </a:t>
            </a:r>
            <a:r>
              <a:rPr lang="ru-RU" dirty="0" smtClean="0"/>
              <a:t>500 руб. </a:t>
            </a:r>
            <a:r>
              <a:rPr lang="ru-RU" dirty="0"/>
              <a:t>в течение жизни.</a:t>
            </a:r>
          </a:p>
          <a:p>
            <a:r>
              <a:rPr lang="ru-RU" dirty="0"/>
              <a:t>Вам </a:t>
            </a:r>
            <a:r>
              <a:rPr lang="ru-RU" dirty="0" smtClean="0"/>
              <a:t>проведут </a:t>
            </a:r>
            <a:r>
              <a:rPr lang="ru-RU" dirty="0"/>
              <a:t>дополнительное лабораторное обследование </a:t>
            </a:r>
            <a:r>
              <a:rPr lang="ru-RU" dirty="0" smtClean="0"/>
              <a:t>спустя </a:t>
            </a:r>
            <a:r>
              <a:rPr lang="ru-RU" dirty="0"/>
              <a:t>6 месяцев после процедуры </a:t>
            </a:r>
            <a:r>
              <a:rPr lang="ru-RU" dirty="0" smtClean="0"/>
              <a:t>донации.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Самое </a:t>
            </a:r>
            <a:r>
              <a:rPr lang="ru-RU" b="1" dirty="0"/>
              <a:t>главное – вы получили возможность спасти жизнь человека</a:t>
            </a:r>
            <a:r>
              <a:rPr lang="ru-RU" b="1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3981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969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0"/>
                <a:solidFill>
                  <a:schemeClr val="accent1"/>
                </a:solidFill>
              </a:rPr>
              <a:t>Может </a:t>
            </a:r>
            <a:r>
              <a:rPr lang="ru-RU" dirty="0">
                <a:ln w="0"/>
                <a:solidFill>
                  <a:schemeClr val="accent1"/>
                </a:solidFill>
              </a:rPr>
              <a:t>ли донор встретиться </a:t>
            </a:r>
            <a:r>
              <a:rPr lang="ru-RU" dirty="0" smtClean="0">
                <a:ln w="0"/>
                <a:solidFill>
                  <a:schemeClr val="accent1"/>
                </a:solidFill>
              </a:rPr>
              <a:t/>
            </a:r>
            <a:br>
              <a:rPr lang="ru-RU" dirty="0" smtClean="0">
                <a:ln w="0"/>
                <a:solidFill>
                  <a:schemeClr val="accent1"/>
                </a:solidFill>
              </a:rPr>
            </a:br>
            <a:r>
              <a:rPr lang="ru-RU" dirty="0" smtClean="0">
                <a:ln w="0"/>
                <a:solidFill>
                  <a:schemeClr val="accent1"/>
                </a:solidFill>
              </a:rPr>
              <a:t>с </a:t>
            </a:r>
            <a:r>
              <a:rPr lang="ru-RU" dirty="0">
                <a:ln w="0"/>
                <a:solidFill>
                  <a:schemeClr val="accent1"/>
                </a:solidFill>
              </a:rPr>
              <a:t>пациентом?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8" y="1447800"/>
            <a:ext cx="8218884" cy="10191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000" dirty="0" smtClean="0"/>
              <a:t>Познакомиться с пациентом до или сразу после донации нельзя. Но вы сможете общаться с пациентом анонимно через регистр. И </a:t>
            </a:r>
            <a:r>
              <a:rPr lang="ru-RU" sz="3000" dirty="0"/>
              <a:t>в</a:t>
            </a:r>
            <a:r>
              <a:rPr lang="ru-RU" sz="3000" dirty="0" smtClean="0"/>
              <a:t>стретиться через </a:t>
            </a:r>
            <a:r>
              <a:rPr lang="ru-RU" sz="3000" dirty="0"/>
              <a:t>два года </a:t>
            </a:r>
            <a:r>
              <a:rPr lang="ru-RU" sz="3000" dirty="0" smtClean="0"/>
              <a:t>по </a:t>
            </a:r>
            <a:r>
              <a:rPr lang="ru-RU" sz="3000" dirty="0"/>
              <a:t>обоюдному </a:t>
            </a:r>
            <a:r>
              <a:rPr lang="ru-RU" sz="3000" dirty="0" smtClean="0"/>
              <a:t>согласию.</a:t>
            </a:r>
            <a:endParaRPr lang="ru-RU" sz="3000" dirty="0"/>
          </a:p>
          <a:p>
            <a:pPr marL="0" indent="0">
              <a:buNone/>
            </a:pPr>
            <a:endParaRPr lang="ru-RU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584" y="2453612"/>
            <a:ext cx="7340600" cy="425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2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 w="0"/>
                <a:solidFill>
                  <a:schemeClr val="accent1"/>
                </a:solidFill>
              </a:rPr>
              <a:t>Зачем </a:t>
            </a:r>
            <a:r>
              <a:rPr lang="ru-RU" dirty="0">
                <a:ln w="0"/>
                <a:solidFill>
                  <a:schemeClr val="accent1"/>
                </a:solidFill>
              </a:rPr>
              <a:t>нужны регистры доноров костного мозга</a:t>
            </a:r>
            <a:r>
              <a:rPr lang="ru-RU" dirty="0" smtClean="0">
                <a:ln w="0"/>
                <a:solidFill>
                  <a:schemeClr val="accent1"/>
                </a:solidFill>
              </a:rPr>
              <a:t>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1646" y="1789044"/>
            <a:ext cx="82306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Трансплантация костного мозга </a:t>
            </a:r>
            <a:r>
              <a:rPr lang="ru-RU" sz="2800" dirty="0" smtClean="0"/>
              <a:t>во </a:t>
            </a:r>
            <a:r>
              <a:rPr lang="ru-RU" sz="2800" dirty="0"/>
              <a:t>многих случаях является единственным шансом на спасение больного, страдающего онкогематологическим или наследственным заболеванием. </a:t>
            </a:r>
          </a:p>
          <a:p>
            <a:r>
              <a:rPr lang="ru-RU" sz="2800" dirty="0"/>
              <a:t>Не более 15–20% больных имеют потенциально совместимого родственного донора. Для всех остальных необходим поиск неродственных </a:t>
            </a:r>
            <a:r>
              <a:rPr lang="ru-RU" sz="2800" dirty="0" smtClean="0"/>
              <a:t>доноров – </a:t>
            </a:r>
            <a:r>
              <a:rPr lang="ru-RU" sz="2800" dirty="0"/>
              <a:t>в регистрах, где собраны генетические характеристики сотен тысяч людей.</a:t>
            </a:r>
          </a:p>
        </p:txBody>
      </p:sp>
    </p:spTree>
    <p:extLst>
      <p:ext uri="{BB962C8B-B14F-4D97-AF65-F5344CB8AC3E}">
        <p14:creationId xmlns:p14="http://schemas.microsoft.com/office/powerpoint/2010/main" val="140762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</a:rPr>
              <a:t>Важно знать!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386" y="1533525"/>
            <a:ext cx="8613577" cy="46434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Регистр создается на пожертвования.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Собранные средства не должны тратиться напрасно.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К сожалению, нередки случаи отказа от донации. Среди самых частых причин – запрет родственников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и недостаток информации.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Особенно много отказов среди людей 18–23 лет.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Мы советуем заранее изучить информацию о донорстве костного мозга, а также обсудить с родными свое решение стать потенциальным донором.</a:t>
            </a:r>
          </a:p>
        </p:txBody>
      </p:sp>
    </p:spTree>
    <p:extLst>
      <p:ext uri="{BB962C8B-B14F-4D97-AF65-F5344CB8AC3E}">
        <p14:creationId xmlns:p14="http://schemas.microsoft.com/office/powerpoint/2010/main" val="143034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3223" y="636104"/>
            <a:ext cx="834042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Мы признательны каждому, кто принимает участие в развитии Национального регистра доноров костного мозга имени Васи </a:t>
            </a:r>
            <a:r>
              <a:rPr lang="ru-RU" sz="2800" dirty="0" smtClean="0">
                <a:solidFill>
                  <a:srgbClr val="FF0000"/>
                </a:solidFill>
              </a:rPr>
              <a:t>Перевощикова.</a:t>
            </a: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r>
              <a:rPr lang="ru-RU" sz="4400" dirty="0" smtClean="0">
                <a:solidFill>
                  <a:srgbClr val="FF0000"/>
                </a:solidFill>
                <a:latin typeface="+mj-lt"/>
              </a:rPr>
              <a:t>Спасибо!</a:t>
            </a:r>
            <a:endParaRPr lang="ru-RU" sz="4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99" y="3835400"/>
            <a:ext cx="7786981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2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 w="0"/>
                <a:solidFill>
                  <a:schemeClr val="accent1"/>
                </a:solidFill>
              </a:rPr>
              <a:t>Зачем </a:t>
            </a:r>
            <a:r>
              <a:rPr lang="ru-RU" dirty="0">
                <a:ln w="0"/>
                <a:solidFill>
                  <a:schemeClr val="accent1"/>
                </a:solidFill>
              </a:rPr>
              <a:t>нужен </a:t>
            </a:r>
            <a:r>
              <a:rPr lang="ru-RU" dirty="0" smtClean="0">
                <a:ln w="0"/>
                <a:solidFill>
                  <a:schemeClr val="accent1"/>
                </a:solidFill>
              </a:rPr>
              <a:t>Национальный регистр?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8" y="1825626"/>
            <a:ext cx="8543925" cy="139465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Шанс найти совместимого донора для больного выше среди людей сходного с ним этнического происхождения.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75" y="3111500"/>
            <a:ext cx="60048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</a:rPr>
              <a:t>Как </a:t>
            </a:r>
            <a:r>
              <a:rPr lang="ru-RU" dirty="0">
                <a:ln w="0"/>
                <a:solidFill>
                  <a:schemeClr val="accent1"/>
                </a:solidFill>
              </a:rPr>
              <a:t>создавался российский </a:t>
            </a:r>
            <a:r>
              <a:rPr lang="ru-RU" dirty="0" smtClean="0">
                <a:ln w="0"/>
                <a:solidFill>
                  <a:schemeClr val="accent1"/>
                </a:solidFill>
              </a:rPr>
              <a:t>регистр?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7400" y="1755030"/>
            <a:ext cx="84167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На 28 февраля 2018 года в объединенной базе зарегистрировано 75,2 тыс. потенциальных доноров из 14 российских локальных регистров. Из них 202 добровольца стали реальными донорами костного мозга.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3225800"/>
            <a:ext cx="7848600" cy="376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8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1905" y="293915"/>
            <a:ext cx="6975106" cy="769441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r>
              <a:rPr lang="ru-RU" sz="4400" cap="none" spc="0" dirty="0" smtClean="0">
                <a:ln w="0"/>
                <a:solidFill>
                  <a:schemeClr val="accent1"/>
                </a:solidFill>
                <a:latin typeface="+mj-lt"/>
              </a:rPr>
              <a:t>Что такое костный мозг?</a:t>
            </a:r>
            <a:endParaRPr lang="ru-RU" sz="4400" cap="none" spc="0" dirty="0">
              <a:ln w="0"/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600200"/>
            <a:ext cx="8817862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</a:rPr>
              <a:t>Кто </a:t>
            </a:r>
            <a:r>
              <a:rPr lang="ru-RU" dirty="0">
                <a:ln w="0"/>
                <a:solidFill>
                  <a:schemeClr val="accent1"/>
                </a:solidFill>
              </a:rPr>
              <a:t>может стать </a:t>
            </a:r>
            <a:r>
              <a:rPr lang="ru-RU" dirty="0" smtClean="0">
                <a:ln w="0"/>
                <a:solidFill>
                  <a:schemeClr val="accent1"/>
                </a:solidFill>
              </a:rPr>
              <a:t>донором </a:t>
            </a:r>
            <a:br>
              <a:rPr lang="ru-RU" dirty="0" smtClean="0">
                <a:ln w="0"/>
                <a:solidFill>
                  <a:schemeClr val="accent1"/>
                </a:solidFill>
              </a:rPr>
            </a:br>
            <a:r>
              <a:rPr lang="ru-RU" dirty="0" smtClean="0">
                <a:ln w="0"/>
                <a:solidFill>
                  <a:schemeClr val="accent1"/>
                </a:solidFill>
              </a:rPr>
              <a:t>костного мозга?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19" y="1889760"/>
            <a:ext cx="8432579" cy="445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820" y="1494845"/>
            <a:ext cx="8528986" cy="4778734"/>
          </a:xfrm>
        </p:spPr>
        <p:txBody>
          <a:bodyPr>
            <a:normAutofit fontScale="77500" lnSpcReduction="20000"/>
          </a:bodyPr>
          <a:lstStyle/>
          <a:p>
            <a:r>
              <a:rPr lang="ru-RU" sz="3000" dirty="0" smtClean="0"/>
              <a:t>Подпишите добровольное </a:t>
            </a:r>
            <a:r>
              <a:rPr lang="ru-RU" sz="3000" dirty="0"/>
              <a:t>информированное согласие на </a:t>
            </a:r>
            <a:r>
              <a:rPr lang="ru-RU" sz="3000" dirty="0" smtClean="0"/>
              <a:t>вступление в регистр, </a:t>
            </a:r>
            <a:r>
              <a:rPr lang="ru-RU" sz="3000" dirty="0"/>
              <a:t>обработку и хранение своих персональных </a:t>
            </a:r>
            <a:r>
              <a:rPr lang="ru-RU" sz="3000" dirty="0" smtClean="0"/>
              <a:t>данных.</a:t>
            </a:r>
          </a:p>
          <a:p>
            <a:r>
              <a:rPr lang="ru-RU" sz="3000" dirty="0" smtClean="0"/>
              <a:t>Заполните анкету о состоянии своего здоровья.</a:t>
            </a:r>
          </a:p>
          <a:p>
            <a:r>
              <a:rPr lang="ru-RU" sz="3000" dirty="0" smtClean="0"/>
              <a:t>Сдайте 4–9 мл крови из вены для </a:t>
            </a:r>
            <a:r>
              <a:rPr lang="en-US" sz="3000" dirty="0" smtClean="0"/>
              <a:t>HLA</a:t>
            </a:r>
            <a:r>
              <a:rPr lang="ru-RU" sz="3000" dirty="0" smtClean="0"/>
              <a:t>-типирования</a:t>
            </a:r>
            <a:r>
              <a:rPr lang="ru-RU" sz="3000" dirty="0"/>
              <a:t>. </a:t>
            </a:r>
            <a:endParaRPr lang="ru-RU" sz="3000" dirty="0" smtClean="0"/>
          </a:p>
          <a:p>
            <a:pPr marL="0" indent="0">
              <a:buNone/>
            </a:pPr>
            <a:endParaRPr lang="ru-RU" sz="3000" dirty="0" smtClean="0"/>
          </a:p>
          <a:p>
            <a:pPr marL="0" indent="0">
              <a:buNone/>
            </a:pPr>
            <a:r>
              <a:rPr lang="ru-RU" sz="3000" dirty="0" smtClean="0"/>
              <a:t>Образец </a:t>
            </a:r>
            <a:r>
              <a:rPr lang="ru-RU" sz="3000" dirty="0"/>
              <a:t>крови сдается не натощак, паспорт </a:t>
            </a:r>
            <a:r>
              <a:rPr lang="ru-RU" sz="3000" dirty="0" smtClean="0"/>
              <a:t>предъявлять не </a:t>
            </a:r>
            <a:r>
              <a:rPr lang="ru-RU" sz="3000" dirty="0"/>
              <a:t>нужно  </a:t>
            </a:r>
          </a:p>
          <a:p>
            <a:pPr marL="0" indent="0">
              <a:buNone/>
            </a:pPr>
            <a:endParaRPr lang="ru-RU" sz="3000" dirty="0" smtClean="0"/>
          </a:p>
          <a:p>
            <a:pPr marL="0" indent="0">
              <a:buNone/>
            </a:pPr>
            <a:r>
              <a:rPr lang="ru-RU" sz="3000" dirty="0" smtClean="0"/>
              <a:t>Вступая </a:t>
            </a:r>
            <a:r>
              <a:rPr lang="ru-RU" sz="3000" dirty="0"/>
              <a:t>в регистр, вы соглашаетесь стать донором для любого пациента, нуждающегося в неродственной трансплантации.</a:t>
            </a:r>
          </a:p>
          <a:p>
            <a:pPr marL="0" indent="0">
              <a:buNone/>
            </a:pPr>
            <a:endParaRPr lang="ru-RU" sz="3000" dirty="0" smtClean="0"/>
          </a:p>
          <a:p>
            <a:pPr marL="0" indent="0">
              <a:buNone/>
            </a:pPr>
            <a:r>
              <a:rPr lang="ru-RU" sz="3000" dirty="0" smtClean="0"/>
              <a:t>Если вы подойдете конкретному пациенту, с вами свяжется сотрудник регистра и расскажет о дальнейших шагах.</a:t>
            </a:r>
          </a:p>
          <a:p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789385" y="123985"/>
            <a:ext cx="72979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cap="none" spc="0" dirty="0" smtClean="0">
                <a:ln w="0"/>
                <a:solidFill>
                  <a:schemeClr val="accent1"/>
                </a:solidFill>
                <a:latin typeface="+mj-lt"/>
              </a:rPr>
              <a:t>Как вступить в регистр?</a:t>
            </a:r>
            <a:endParaRPr lang="ru-RU" sz="4400" cap="none" spc="0" dirty="0">
              <a:ln w="0"/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61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426" y="1541643"/>
            <a:ext cx="9556674" cy="5100457"/>
          </a:xfrm>
        </p:spPr>
        <p:txBody>
          <a:bodyPr>
            <a:noAutofit/>
          </a:bodyPr>
          <a:lstStyle/>
          <a:p>
            <a:r>
              <a:rPr lang="ru-RU" sz="2700" dirty="0"/>
              <a:t>Из образца крови потенциального донора локальный регистр получает генетические данные – фенотип донора в виде </a:t>
            </a:r>
            <a:r>
              <a:rPr lang="ru-RU" sz="2700" dirty="0" smtClean="0"/>
              <a:t>кода</a:t>
            </a:r>
            <a:r>
              <a:rPr lang="ru-RU" sz="2700" dirty="0"/>
              <a:t>.</a:t>
            </a:r>
          </a:p>
          <a:p>
            <a:r>
              <a:rPr lang="ru-RU" sz="2700" dirty="0" smtClean="0"/>
              <a:t>Обезличенные </a:t>
            </a:r>
            <a:r>
              <a:rPr lang="ru-RU" sz="2700" dirty="0"/>
              <a:t>фенотипы </a:t>
            </a:r>
            <a:r>
              <a:rPr lang="ru-RU" sz="2700" dirty="0" smtClean="0"/>
              <a:t>передаются </a:t>
            </a:r>
            <a:r>
              <a:rPr lang="ru-RU" sz="2700" dirty="0"/>
              <a:t>в единую систему,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в </a:t>
            </a:r>
            <a:r>
              <a:rPr lang="ru-RU" sz="2700" dirty="0"/>
              <a:t>которую имеют доступ врачи трансплантационных </a:t>
            </a:r>
            <a:r>
              <a:rPr lang="ru-RU" sz="2700" dirty="0" smtClean="0"/>
              <a:t>клиник.</a:t>
            </a:r>
            <a:endParaRPr lang="ru-RU" sz="2700" dirty="0"/>
          </a:p>
          <a:p>
            <a:r>
              <a:rPr lang="ru-RU" sz="2700" dirty="0" smtClean="0"/>
              <a:t>Ф. И. О. и контакты потенциального </a:t>
            </a:r>
            <a:r>
              <a:rPr lang="ru-RU" sz="2700" dirty="0"/>
              <a:t>донора </a:t>
            </a:r>
            <a:r>
              <a:rPr lang="ru-RU" sz="2700" dirty="0" smtClean="0"/>
              <a:t>хранятся в базе </a:t>
            </a:r>
            <a:r>
              <a:rPr lang="ru-RU" sz="2700" dirty="0"/>
              <a:t>локального регистра. Он </a:t>
            </a:r>
            <a:r>
              <a:rPr lang="ru-RU" sz="2700" dirty="0" smtClean="0"/>
              <a:t>обеспечивает их защиту и неразглашение.</a:t>
            </a:r>
          </a:p>
          <a:p>
            <a:r>
              <a:rPr lang="ru-RU" sz="2700" dirty="0" smtClean="0"/>
              <a:t>Если совпадение фенотипов произошло, </a:t>
            </a:r>
            <a:r>
              <a:rPr lang="ru-RU" sz="2700" dirty="0"/>
              <a:t>то врач пациента, нуждающегося </a:t>
            </a:r>
            <a:r>
              <a:rPr lang="ru-RU" sz="2700" dirty="0" smtClean="0"/>
              <a:t>в трансплантации костного мозга, </a:t>
            </a:r>
            <a:r>
              <a:rPr lang="ru-RU" sz="2700" dirty="0"/>
              <a:t>просит локальный регистр связаться с найденным донором и провести подтверждающее типирование, чтобы исключить вероятность </a:t>
            </a:r>
            <a:r>
              <a:rPr lang="ru-RU" sz="2700" dirty="0" smtClean="0"/>
              <a:t>ошибки.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1126" y="147910"/>
            <a:ext cx="1093807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dirty="0" smtClean="0">
                <a:ln w="0"/>
                <a:solidFill>
                  <a:schemeClr val="accent1"/>
                </a:solidFill>
                <a:latin typeface="+mj-lt"/>
              </a:rPr>
              <a:t>Как </a:t>
            </a:r>
            <a:r>
              <a:rPr lang="ru-RU" sz="4400" dirty="0">
                <a:ln w="0"/>
                <a:solidFill>
                  <a:schemeClr val="accent1"/>
                </a:solidFill>
                <a:latin typeface="+mj-lt"/>
              </a:rPr>
              <a:t>хранятся данные </a:t>
            </a:r>
            <a:r>
              <a:rPr lang="ru-RU" sz="4400" dirty="0" smtClean="0">
                <a:ln w="0"/>
                <a:solidFill>
                  <a:schemeClr val="accent1"/>
                </a:solidFill>
                <a:latin typeface="+mj-lt"/>
              </a:rPr>
              <a:t>донора</a:t>
            </a:r>
            <a:endParaRPr lang="en-US" sz="4400" dirty="0" smtClean="0">
              <a:ln w="0"/>
              <a:solidFill>
                <a:schemeClr val="accent1"/>
              </a:solidFill>
              <a:latin typeface="+mj-lt"/>
            </a:endParaRPr>
          </a:p>
          <a:p>
            <a:r>
              <a:rPr lang="ru-RU" sz="4400" dirty="0" smtClean="0">
                <a:ln w="0"/>
                <a:solidFill>
                  <a:schemeClr val="accent1"/>
                </a:solidFill>
                <a:latin typeface="+mj-lt"/>
              </a:rPr>
              <a:t>в </a:t>
            </a:r>
            <a:r>
              <a:rPr lang="ru-RU" sz="4400" dirty="0">
                <a:ln w="0"/>
                <a:solidFill>
                  <a:schemeClr val="accent1"/>
                </a:solidFill>
                <a:latin typeface="+mj-lt"/>
              </a:rPr>
              <a:t>регистре?</a:t>
            </a:r>
            <a:endParaRPr lang="ru-RU" sz="4400" cap="none" spc="0" dirty="0">
              <a:ln w="0"/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25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882650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</a:rPr>
              <a:t>Каков </a:t>
            </a:r>
            <a:r>
              <a:rPr lang="ru-RU" dirty="0">
                <a:ln w="0"/>
                <a:solidFill>
                  <a:schemeClr val="accent1"/>
                </a:solidFill>
              </a:rPr>
              <a:t>шанс стать донором</a:t>
            </a:r>
            <a:r>
              <a:rPr lang="ru-RU" dirty="0" smtClean="0">
                <a:ln w="0"/>
                <a:solidFill>
                  <a:schemeClr val="accent1"/>
                </a:solidFill>
              </a:rPr>
              <a:t>?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104900"/>
            <a:ext cx="8153400" cy="547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9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</TotalTime>
  <Words>747</Words>
  <Application>Microsoft Office PowerPoint</Application>
  <PresentationFormat>Лист A4 (210x297 мм)</PresentationFormat>
  <Paragraphs>70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Презентация PowerPoint</vt:lpstr>
      <vt:lpstr>Зачем нужны регистры доноров костного мозга?</vt:lpstr>
      <vt:lpstr>Зачем нужен Национальный регистр?</vt:lpstr>
      <vt:lpstr>Как создавался российский регистр?</vt:lpstr>
      <vt:lpstr>Презентация PowerPoint</vt:lpstr>
      <vt:lpstr>Кто может стать донором  костного мозга?</vt:lpstr>
      <vt:lpstr>Презентация PowerPoint</vt:lpstr>
      <vt:lpstr>Презентация PowerPoint</vt:lpstr>
      <vt:lpstr>Каков шанс стать донором?</vt:lpstr>
      <vt:lpstr>Презентация PowerPoint</vt:lpstr>
      <vt:lpstr>В каких случаях следует связаться с регистром?</vt:lpstr>
      <vt:lpstr>Презентация PowerPoint</vt:lpstr>
      <vt:lpstr>Презентация PowerPoint</vt:lpstr>
      <vt:lpstr>Важно знать!</vt:lpstr>
      <vt:lpstr>Как происходит сбор клеток костного мозга у донора?</vt:lpstr>
      <vt:lpstr>Презентация PowerPoint</vt:lpstr>
      <vt:lpstr>Сколько раз можно стать донором костного мозга в течение жизни?</vt:lpstr>
      <vt:lpstr>Что будет после процедуры донации?</vt:lpstr>
      <vt:lpstr>Может ли донор встретиться  с пациентом?</vt:lpstr>
      <vt:lpstr>Важно знать!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Макаренко</dc:creator>
  <cp:lastModifiedBy>Ольга Макаренко</cp:lastModifiedBy>
  <cp:revision>63</cp:revision>
  <cp:lastPrinted>2018-03-19T11:47:02Z</cp:lastPrinted>
  <dcterms:created xsi:type="dcterms:W3CDTF">2018-03-05T17:50:07Z</dcterms:created>
  <dcterms:modified xsi:type="dcterms:W3CDTF">2018-03-31T11:21:59Z</dcterms:modified>
</cp:coreProperties>
</file>