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03" r:id="rId2"/>
    <p:sldId id="258" r:id="rId3"/>
    <p:sldId id="416" r:id="rId4"/>
    <p:sldId id="430" r:id="rId5"/>
    <p:sldId id="443" r:id="rId6"/>
    <p:sldId id="431" r:id="rId7"/>
    <p:sldId id="432" r:id="rId8"/>
    <p:sldId id="433" r:id="rId9"/>
    <p:sldId id="434" r:id="rId10"/>
    <p:sldId id="437" r:id="rId11"/>
    <p:sldId id="435" r:id="rId12"/>
    <p:sldId id="436" r:id="rId13"/>
    <p:sldId id="441" r:id="rId14"/>
    <p:sldId id="442" r:id="rId15"/>
    <p:sldId id="438" r:id="rId16"/>
    <p:sldId id="439" r:id="rId17"/>
    <p:sldId id="412" r:id="rId18"/>
    <p:sldId id="413" r:id="rId19"/>
    <p:sldId id="429" r:id="rId20"/>
    <p:sldId id="292" r:id="rId21"/>
    <p:sldId id="426" r:id="rId22"/>
    <p:sldId id="427" r:id="rId23"/>
    <p:sldId id="428" r:id="rId24"/>
    <p:sldId id="279" r:id="rId25"/>
  </p:sldIdLst>
  <p:sldSz cx="12192000" cy="6858000"/>
  <p:notesSz cx="6858000" cy="9144000"/>
  <p:defaultTextStyle>
    <a:defPPr>
      <a:defRPr lang="id-ID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14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3680" userDrawn="1">
          <p15:clr>
            <a:srgbClr val="A4A3A4"/>
          </p15:clr>
        </p15:guide>
        <p15:guide id="4" orient="horz" pos="184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FF66"/>
    <a:srgbClr val="009900"/>
    <a:srgbClr val="0D71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04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234" y="108"/>
      </p:cViewPr>
      <p:guideLst>
        <p:guide orient="horz" pos="2614"/>
        <p:guide pos="3840"/>
        <p:guide orient="horz" pos="3680"/>
        <p:guide orient="horz" pos="184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затраты</c:v>
                </c:pt>
              </c:strCache>
            </c:strRef>
          </c:tx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6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7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8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9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1.0073774834637105E-3"/>
                  <c:y val="-6.510220139331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1.3464613019866084E-3"/>
                  <c:y val="-2.20518387061573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1.202336158567158E-2"/>
                  <c:y val="-2.18960813705726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1.2093873362938986E-2"/>
                  <c:y val="-4.69119040645083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3.6419391040775906E-2"/>
                  <c:y val="-9.83619060746509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1.9310004506017293E-3"/>
                  <c:y val="-0.1073740071331347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1.338943184066404E-2"/>
                  <c:y val="-0.1208148543795264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4.4867372071519758E-2"/>
                  <c:y val="-0.1183287100053412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-1.4284733526468227E-2"/>
                  <c:y val="-0.1241025287593974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-8.2046899973547776E-4"/>
                  <c:y val="-0.1982363583107910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Лист1!$A$2:$A$10</c:f>
              <c:strCache>
                <c:ptCount val="9"/>
                <c:pt idx="0">
                  <c:v>2009 год</c:v>
                </c:pt>
                <c:pt idx="1">
                  <c:v>2010 год</c:v>
                </c:pt>
                <c:pt idx="2">
                  <c:v>2011 год</c:v>
                </c:pt>
                <c:pt idx="3">
                  <c:v>2012 год</c:v>
                </c:pt>
                <c:pt idx="4">
                  <c:v>2013 год</c:v>
                </c:pt>
                <c:pt idx="5">
                  <c:v>2014 год</c:v>
                </c:pt>
                <c:pt idx="6">
                  <c:v>2015 год</c:v>
                </c:pt>
                <c:pt idx="7">
                  <c:v>2016 год</c:v>
                </c:pt>
                <c:pt idx="8">
                  <c:v>2017 год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85.8</c:v>
                </c:pt>
                <c:pt idx="1">
                  <c:v>257.7</c:v>
                </c:pt>
                <c:pt idx="2">
                  <c:v>279.89999999999998</c:v>
                </c:pt>
                <c:pt idx="3">
                  <c:v>282.10000000000002</c:v>
                </c:pt>
                <c:pt idx="4">
                  <c:v>304.7</c:v>
                </c:pt>
                <c:pt idx="5">
                  <c:v>575.70000000000005</c:v>
                </c:pt>
                <c:pt idx="6">
                  <c:v>968.2</c:v>
                </c:pt>
                <c:pt idx="7">
                  <c:v>780.7</c:v>
                </c:pt>
                <c:pt idx="8">
                  <c:v>480.5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-771932208"/>
        <c:axId val="-771939824"/>
      </c:barChart>
      <c:catAx>
        <c:axId val="-7719322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771939824"/>
        <c:crosses val="autoZero"/>
        <c:auto val="1"/>
        <c:lblAlgn val="ctr"/>
        <c:lblOffset val="100"/>
        <c:noMultiLvlLbl val="0"/>
      </c:catAx>
      <c:valAx>
        <c:axId val="-771939824"/>
        <c:scaling>
          <c:orientation val="minMax"/>
          <c:max val="1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7719322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all" spc="100" normalizeH="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r>
              <a:rPr lang="ru-RU" sz="1200" dirty="0" smtClean="0"/>
              <a:t>объем размещаемых отходов сокращен</a:t>
            </a:r>
            <a:endParaRPr lang="en-US" sz="1200" dirty="0" smtClean="0"/>
          </a:p>
          <a:p>
            <a:pPr>
              <a:defRPr sz="1800"/>
            </a:pPr>
            <a:r>
              <a:rPr lang="ru-RU" sz="1200" dirty="0" smtClean="0"/>
              <a:t> </a:t>
            </a:r>
            <a:r>
              <a:rPr lang="ru-RU" sz="1200" baseline="0" dirty="0" smtClean="0"/>
              <a:t>в</a:t>
            </a:r>
            <a:r>
              <a:rPr lang="ru-RU" sz="1400" dirty="0" smtClean="0"/>
              <a:t> 8 </a:t>
            </a:r>
            <a:r>
              <a:rPr lang="ru-RU" sz="1200" dirty="0" smtClean="0"/>
              <a:t>раз</a:t>
            </a:r>
            <a:endParaRPr lang="ru-RU" sz="1200" dirty="0"/>
          </a:p>
        </c:rich>
      </c:tx>
      <c:layout>
        <c:manualLayout>
          <c:xMode val="edge"/>
          <c:yMode val="edge"/>
          <c:x val="0.20835738989957309"/>
          <c:y val="4.899182498669019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cap="all" spc="100" normalizeH="0" baseline="0">
              <a:solidFill>
                <a:schemeClr val="lt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год</c:v>
                </c:pt>
              </c:strCache>
            </c:strRef>
          </c:tx>
          <c:spPr>
            <a:pattFill prst="ltUpDiag">
              <a:fgClr>
                <a:schemeClr val="accent1"/>
              </a:fgClr>
              <a:bgClr>
                <a:schemeClr val="lt1"/>
              </a:bgClr>
            </a:pattFill>
            <a:ln>
              <a:noFill/>
            </a:ln>
            <a:effectLst/>
          </c:spPr>
          <c:invertIfNegative val="0"/>
          <c:dLbls>
            <c:delete val="1"/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2008</c:v>
                </c:pt>
                <c:pt idx="1">
                  <c:v>2017</c:v>
                </c:pt>
              </c:numCache>
            </c:numRef>
          </c:cat>
          <c:val>
            <c:numRef>
              <c:f>Лист1!$B$2:$B$3</c:f>
              <c:numCache>
                <c:formatCode>0.0</c:formatCode>
                <c:ptCount val="2"/>
                <c:pt idx="0">
                  <c:v>800</c:v>
                </c:pt>
                <c:pt idx="1">
                  <c:v>100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69"/>
        <c:overlap val="100"/>
        <c:axId val="-771937104"/>
        <c:axId val="-771941456"/>
      </c:barChart>
      <c:catAx>
        <c:axId val="-77193710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alpha val="2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3175" cap="flat" cmpd="sng" algn="ctr">
            <a:solidFill>
              <a:schemeClr val="accent1">
                <a:lumMod val="60000"/>
                <a:lumOff val="4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50" normalizeH="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771941456"/>
        <c:crosses val="autoZero"/>
        <c:auto val="1"/>
        <c:lblAlgn val="ctr"/>
        <c:lblOffset val="100"/>
        <c:noMultiLvlLbl val="0"/>
      </c:catAx>
      <c:valAx>
        <c:axId val="-771941456"/>
        <c:scaling>
          <c:orientation val="minMax"/>
          <c:min val="0"/>
        </c:scaling>
        <c:delete val="1"/>
        <c:axPos val="l"/>
        <c:numFmt formatCode="0.0" sourceLinked="1"/>
        <c:majorTickMark val="none"/>
        <c:minorTickMark val="none"/>
        <c:tickLblPos val="nextTo"/>
        <c:crossAx val="-7719371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accent1"/>
    </a:solidFill>
    <a:ln w="9525" cap="flat" cmpd="sng" algn="ctr">
      <a:solidFill>
        <a:schemeClr val="accent1"/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all" spc="100" normalizeH="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r>
              <a:rPr lang="ru-RU" sz="1200" dirty="0" smtClean="0"/>
              <a:t>валовый выброс снижен в</a:t>
            </a:r>
            <a:r>
              <a:rPr lang="ru-RU" sz="1400" dirty="0" smtClean="0"/>
              <a:t> 1,4 </a:t>
            </a:r>
            <a:r>
              <a:rPr lang="ru-RU" sz="1200" dirty="0" smtClean="0"/>
              <a:t>раза</a:t>
            </a:r>
            <a:endParaRPr lang="ru-RU" sz="1200" dirty="0"/>
          </a:p>
        </c:rich>
      </c:tx>
      <c:layout>
        <c:manualLayout>
          <c:xMode val="edge"/>
          <c:yMode val="edge"/>
          <c:x val="0.13975107127237887"/>
          <c:y val="4.56741708346329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cap="all" spc="100" normalizeH="0" baseline="0">
              <a:solidFill>
                <a:schemeClr val="lt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год</c:v>
                </c:pt>
              </c:strCache>
            </c:strRef>
          </c:tx>
          <c:spPr>
            <a:pattFill prst="ltUpDiag">
              <a:fgClr>
                <a:schemeClr val="accent1"/>
              </a:fgClr>
              <a:bgClr>
                <a:schemeClr val="lt1"/>
              </a:bgClr>
            </a:pattFill>
            <a:ln>
              <a:noFill/>
            </a:ln>
            <a:effectLst/>
          </c:spPr>
          <c:invertIfNegative val="0"/>
          <c:dLbls>
            <c:delete val="1"/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2008</c:v>
                </c:pt>
                <c:pt idx="1">
                  <c:v>2017</c:v>
                </c:pt>
              </c:numCache>
            </c:numRef>
          </c:cat>
          <c:val>
            <c:numRef>
              <c:f>Лист1!$B$2:$B$3</c:f>
              <c:numCache>
                <c:formatCode>0.0</c:formatCode>
                <c:ptCount val="2"/>
                <c:pt idx="0">
                  <c:v>150</c:v>
                </c:pt>
                <c:pt idx="1">
                  <c:v>100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69"/>
        <c:overlap val="100"/>
        <c:axId val="-800302368"/>
        <c:axId val="-885698352"/>
      </c:barChart>
      <c:catAx>
        <c:axId val="-8003023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alpha val="2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3175" cap="flat" cmpd="sng" algn="ctr">
            <a:solidFill>
              <a:schemeClr val="accent1">
                <a:lumMod val="60000"/>
                <a:lumOff val="4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50" normalizeH="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885698352"/>
        <c:crosses val="autoZero"/>
        <c:auto val="1"/>
        <c:lblAlgn val="ctr"/>
        <c:lblOffset val="100"/>
        <c:noMultiLvlLbl val="0"/>
      </c:catAx>
      <c:valAx>
        <c:axId val="-885698352"/>
        <c:scaling>
          <c:orientation val="minMax"/>
          <c:min val="0"/>
        </c:scaling>
        <c:delete val="1"/>
        <c:axPos val="l"/>
        <c:numFmt formatCode="0.0" sourceLinked="1"/>
        <c:majorTickMark val="none"/>
        <c:minorTickMark val="none"/>
        <c:tickLblPos val="nextTo"/>
        <c:crossAx val="-8003023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accent1"/>
    </a:solidFill>
    <a:ln w="9525" cap="flat" cmpd="sng" algn="ctr">
      <a:solidFill>
        <a:schemeClr val="accent1"/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all" spc="100" normalizeH="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r>
              <a:rPr lang="ru-RU" sz="1200" dirty="0" smtClean="0"/>
              <a:t>валовый сброс загрязняющих веществ сокращен в </a:t>
            </a:r>
            <a:r>
              <a:rPr lang="ru-RU" sz="1400" dirty="0" smtClean="0"/>
              <a:t>1,2</a:t>
            </a:r>
            <a:r>
              <a:rPr lang="ru-RU" sz="1200" dirty="0" smtClean="0"/>
              <a:t> раза</a:t>
            </a:r>
            <a:endParaRPr lang="ru-RU" sz="1200" dirty="0"/>
          </a:p>
        </c:rich>
      </c:tx>
      <c:layout>
        <c:manualLayout>
          <c:xMode val="edge"/>
          <c:yMode val="edge"/>
          <c:x val="0.1289675379324437"/>
          <c:y val="3.903886253051849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cap="all" spc="100" normalizeH="0" baseline="0">
              <a:solidFill>
                <a:schemeClr val="lt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9.2367794913710402E-2"/>
          <c:y val="0.23684732991536586"/>
          <c:w val="0.90323373866182721"/>
          <c:h val="0.6926914430123672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год</c:v>
                </c:pt>
              </c:strCache>
            </c:strRef>
          </c:tx>
          <c:spPr>
            <a:pattFill prst="ltUpDiag">
              <a:fgClr>
                <a:schemeClr val="accent1"/>
              </a:fgClr>
              <a:bgClr>
                <a:schemeClr val="lt1"/>
              </a:bgClr>
            </a:pattFill>
            <a:ln>
              <a:noFill/>
            </a:ln>
            <a:effectLst/>
          </c:spPr>
          <c:invertIfNegative val="0"/>
          <c:dLbls>
            <c:delete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2008</c:v>
                </c:pt>
                <c:pt idx="1">
                  <c:v>2017</c:v>
                </c:pt>
                <c:pt idx="2">
                  <c:v>2020</c:v>
                </c:pt>
              </c:numCache>
            </c:numRef>
          </c:cat>
          <c:val>
            <c:numRef>
              <c:f>Лист1!$B$2:$B$4</c:f>
              <c:numCache>
                <c:formatCode>0.0</c:formatCode>
                <c:ptCount val="3"/>
                <c:pt idx="0">
                  <c:v>120</c:v>
                </c:pt>
                <c:pt idx="1">
                  <c:v>100</c:v>
                </c:pt>
                <c:pt idx="2" formatCode="General">
                  <c:v>54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69"/>
        <c:overlap val="100"/>
        <c:axId val="-764091200"/>
        <c:axId val="-764087392"/>
      </c:barChart>
      <c:catAx>
        <c:axId val="-76409120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alpha val="2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3175" cap="flat" cmpd="sng" algn="ctr">
            <a:solidFill>
              <a:schemeClr val="accent1">
                <a:lumMod val="60000"/>
                <a:lumOff val="4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50" normalizeH="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764087392"/>
        <c:crosses val="autoZero"/>
        <c:auto val="1"/>
        <c:lblAlgn val="ctr"/>
        <c:lblOffset val="100"/>
        <c:noMultiLvlLbl val="0"/>
      </c:catAx>
      <c:valAx>
        <c:axId val="-764087392"/>
        <c:scaling>
          <c:orientation val="minMax"/>
          <c:min val="0"/>
        </c:scaling>
        <c:delete val="1"/>
        <c:axPos val="l"/>
        <c:numFmt formatCode="0.0" sourceLinked="1"/>
        <c:majorTickMark val="none"/>
        <c:minorTickMark val="none"/>
        <c:tickLblPos val="nextTo"/>
        <c:crossAx val="-7640912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accent1"/>
    </a:solidFill>
    <a:ln w="9525" cap="flat" cmpd="sng" algn="ctr">
      <a:solidFill>
        <a:schemeClr val="accent1"/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1874999999999999E-2"/>
          <c:y val="3.7499997693159592E-2"/>
          <c:w val="0.96562499999999996"/>
          <c:h val="0.90693744420906475"/>
        </c:manualLayout>
      </c:layout>
      <c:bar3DChart>
        <c:barDir val="col"/>
        <c:grouping val="stacked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  <a:sp3d/>
          </c:spPr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#\ ?/?</c:formatCode>
                <c:ptCount val="1"/>
                <c:pt idx="0">
                  <c:v>0.45333333333333298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ПДВ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771938736"/>
        <c:axId val="-771938192"/>
        <c:axId val="0"/>
      </c:bar3DChart>
      <c:catAx>
        <c:axId val="-7719387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771938192"/>
        <c:crosses val="autoZero"/>
        <c:auto val="0"/>
        <c:lblAlgn val="ctr"/>
        <c:lblOffset val="100"/>
        <c:noMultiLvlLbl val="0"/>
      </c:catAx>
      <c:valAx>
        <c:axId val="-77193819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\ ?/?" sourceLinked="1"/>
        <c:majorTickMark val="none"/>
        <c:minorTickMark val="none"/>
        <c:tickLblPos val="nextTo"/>
        <c:crossAx val="-7719387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Уровень </a:t>
            </a:r>
            <a:r>
              <a:rPr lang="ru-RU" dirty="0" smtClean="0"/>
              <a:t>выбросов по </a:t>
            </a:r>
          </a:p>
          <a:p>
            <a:pPr>
              <a:defRPr/>
            </a:pPr>
            <a:r>
              <a:rPr lang="ru-RU" dirty="0" smtClean="0"/>
              <a:t>Челябинской</a:t>
            </a:r>
            <a:r>
              <a:rPr lang="ru-RU" baseline="0" dirty="0" smtClean="0"/>
              <a:t> области</a:t>
            </a:r>
            <a:endParaRPr lang="ru-RU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Уровень выбросов</c:v>
                </c:pt>
              </c:strCache>
            </c:strRef>
          </c:tx>
          <c:dPt>
            <c:idx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bubble3D val="0"/>
            <c:spPr>
              <a:solidFill>
                <a:srgbClr val="FF660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dLbl>
              <c:idx val="0"/>
              <c:layout>
                <c:manualLayout>
                  <c:x val="0.15003775753331311"/>
                  <c:y val="-8.6385319882798933E-2"/>
                </c:manualLayout>
              </c:layout>
              <c:spPr>
                <a:solidFill>
                  <a:srgbClr val="92D050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Лист1!$A$2:$A$5</c:f>
              <c:strCache>
                <c:ptCount val="2"/>
                <c:pt idx="0">
                  <c:v>Доля выбросов ЧЦЗ</c:v>
                </c:pt>
                <c:pt idx="1">
                  <c:v>Остальные источники выбросов</c:v>
                </c:pt>
              </c:strCache>
            </c:strRef>
          </c:cat>
          <c:val>
            <c:numRef>
              <c:f>Лист1!$B$2:$B$5</c:f>
              <c:numCache>
                <c:formatCode>0.0%</c:formatCode>
                <c:ptCount val="4"/>
                <c:pt idx="0">
                  <c:v>4.0000000000000001E-3</c:v>
                </c:pt>
                <c:pt idx="1">
                  <c:v>0.996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t"/>
      <c:legendEntry>
        <c:idx val="2"/>
        <c:delete val="1"/>
      </c:legendEntry>
      <c:legendEntry>
        <c:idx val="3"/>
        <c:delete val="1"/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Уровень </a:t>
            </a:r>
            <a:r>
              <a:rPr lang="ru-RU" dirty="0" smtClean="0"/>
              <a:t>выбросов </a:t>
            </a:r>
          </a:p>
          <a:p>
            <a:pPr>
              <a:defRPr/>
            </a:pPr>
            <a:r>
              <a:rPr lang="ru-RU" dirty="0" smtClean="0"/>
              <a:t>От</a:t>
            </a:r>
            <a:r>
              <a:rPr lang="ru-RU" baseline="0" dirty="0" smtClean="0"/>
              <a:t> выбросов г. Челябинска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Уровень выбросов</c:v>
                </c:pt>
              </c:strCache>
            </c:strRef>
          </c:tx>
          <c:spPr>
            <a:solidFill>
              <a:schemeClr val="accent1"/>
            </a:solidFill>
          </c:spPr>
          <c:dPt>
            <c:idx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bubble3D val="0"/>
            <c:spPr>
              <a:solidFill>
                <a:srgbClr val="FF660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2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3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dLbl>
              <c:idx val="0"/>
              <c:layout>
                <c:manualLayout>
                  <c:x val="0.12303096117731675"/>
                  <c:y val="-9.6751558268734869E-2"/>
                </c:manualLayout>
              </c:layout>
              <c:spPr>
                <a:solidFill>
                  <a:srgbClr val="92D050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Лист1!$A$2:$A$5</c:f>
              <c:strCache>
                <c:ptCount val="2"/>
                <c:pt idx="0">
                  <c:v>Доля выбросов ЧЦЗ</c:v>
                </c:pt>
                <c:pt idx="1">
                  <c:v>Остальные источники выбросов</c:v>
                </c:pt>
              </c:strCache>
            </c:strRef>
          </c:cat>
          <c:val>
            <c:numRef>
              <c:f>Лист1!$B$2:$B$5</c:f>
              <c:numCache>
                <c:formatCode>0.0%</c:formatCode>
                <c:ptCount val="4"/>
                <c:pt idx="0">
                  <c:v>1.7000000000000001E-2</c:v>
                </c:pt>
                <c:pt idx="1">
                  <c:v>0.98299999999999998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t"/>
      <c:legendEntry>
        <c:idx val="2"/>
        <c:delete val="1"/>
      </c:legendEntry>
      <c:legendEntry>
        <c:idx val="3"/>
        <c:delete val="1"/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4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064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70000"/>
        </a:schemeClr>
      </a:solidFill>
    </cs:spPr>
    <cs:defRPr sz="1197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14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064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70000"/>
        </a:schemeClr>
      </a:solidFill>
    </cs:spPr>
    <cs:defRPr sz="1197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14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064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70000"/>
        </a:schemeClr>
      </a:solidFill>
    </cs:spPr>
    <cs:defRPr sz="1197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649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067CC518-8E58-4EA6-BE0C-04CB109695B5}" type="datetimeFigureOut">
              <a:rPr lang="id-ID"/>
              <a:pPr>
                <a:defRPr/>
              </a:pPr>
              <a:t>30/01/2018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EC201DAE-47CE-4716-86EC-9722354D5C96}" type="slidenum">
              <a:rPr lang="id-ID"/>
              <a:pPr>
                <a:defRPr/>
              </a:pPr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2255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68F84ECC-2C78-4B0D-893D-A8CFBA300592}" type="datetimeFigureOut">
              <a:rPr lang="id-ID"/>
              <a:pPr>
                <a:defRPr/>
              </a:pPr>
              <a:t>30/01/2018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89223F45-B40A-4F98-89A8-8C6AE3BD1C1A}" type="slidenum">
              <a:rPr lang="id-ID"/>
              <a:pPr>
                <a:defRPr/>
              </a:pPr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59235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01A748E4-7387-450B-A1C5-E4B5360FE62C}" type="datetimeFigureOut">
              <a:rPr lang="id-ID"/>
              <a:pPr>
                <a:defRPr/>
              </a:pPr>
              <a:t>30/01/2018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B8818338-E04A-4A72-9B17-8FE50F6E1C35}" type="slidenum">
              <a:rPr lang="id-ID"/>
              <a:pPr>
                <a:defRPr/>
              </a:pPr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9860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AD6FF2A7-0B0C-4D7D-B225-5E91A2F3A26D}" type="datetimeFigureOut">
              <a:rPr lang="id-ID"/>
              <a:pPr>
                <a:defRPr/>
              </a:pPr>
              <a:t>30/01/2018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01C2F262-2145-445E-A373-CF82DCB45F6A}" type="slidenum">
              <a:rPr lang="id-ID"/>
              <a:pPr>
                <a:defRPr/>
              </a:pPr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39818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B86091F1-F1FA-4C35-B906-9283BF272945}" type="datetimeFigureOut">
              <a:rPr lang="id-ID"/>
              <a:pPr>
                <a:defRPr/>
              </a:pPr>
              <a:t>30/01/2018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DB80CABC-844B-480E-B393-B362575A61DC}" type="slidenum">
              <a:rPr lang="id-ID"/>
              <a:pPr>
                <a:defRPr/>
              </a:pPr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12966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4E9D273E-CBDC-4BE3-8AFD-4888F5616B95}" type="datetimeFigureOut">
              <a:rPr lang="id-ID"/>
              <a:pPr>
                <a:defRPr/>
              </a:pPr>
              <a:t>30/01/2018</a:t>
            </a:fld>
            <a:endParaRPr lang="id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7CD86CAF-B1C8-4425-BEA6-369DB7D84A4B}" type="slidenum">
              <a:rPr lang="id-ID"/>
              <a:pPr>
                <a:defRPr/>
              </a:pPr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7335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54A4CE81-2710-4C2C-97FE-80D652AA0B61}" type="datetimeFigureOut">
              <a:rPr lang="id-ID"/>
              <a:pPr>
                <a:defRPr/>
              </a:pPr>
              <a:t>30/01/2018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7CA4C84-3DF2-4ACC-8C6A-1C0E330B8B8B}" type="slidenum">
              <a:rPr lang="id-ID"/>
              <a:pPr>
                <a:defRPr/>
              </a:pPr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39217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93623CDB-39D6-4E1A-928A-44C97F5E94B7}" type="datetimeFigureOut">
              <a:rPr lang="id-ID"/>
              <a:pPr>
                <a:defRPr/>
              </a:pPr>
              <a:t>30/01/2018</a:t>
            </a:fld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EC68E4C8-B74C-4410-867A-3053528DE2AE}" type="slidenum">
              <a:rPr lang="id-ID"/>
              <a:pPr>
                <a:defRPr/>
              </a:pPr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2441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B6D6F6B8-5C04-49FA-9D84-8516197DBE5D}" type="datetimeFigureOut">
              <a:rPr lang="id-ID"/>
              <a:pPr>
                <a:defRPr/>
              </a:pPr>
              <a:t>30/01/2018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5D46DFCD-CB48-48E4-B563-D5C095DCF921}" type="slidenum">
              <a:rPr lang="id-ID"/>
              <a:pPr>
                <a:defRPr/>
              </a:pPr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35996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id-ID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A189BC83-5D33-4716-96DD-608181747352}" type="datetimeFigureOut">
              <a:rPr lang="id-ID"/>
              <a:pPr>
                <a:defRPr/>
              </a:pPr>
              <a:t>30/01/2018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47CE9AE7-C758-4B14-8F1B-2C4C468E5043}" type="slidenum">
              <a:rPr lang="id-ID"/>
              <a:pPr>
                <a:defRPr/>
              </a:pPr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15209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29000">
              <a:schemeClr val="accent1">
                <a:lumMod val="45000"/>
                <a:lumOff val="55000"/>
              </a:schemeClr>
            </a:gs>
            <a:gs pos="63000">
              <a:schemeClr val="accent1">
                <a:lumMod val="45000"/>
                <a:lumOff val="55000"/>
              </a:schemeClr>
            </a:gs>
            <a:gs pos="94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15" name="Rectangle 14"/>
          <p:cNvSpPr/>
          <p:nvPr/>
        </p:nvSpPr>
        <p:spPr>
          <a:xfrm rot="5400000" flipH="1">
            <a:off x="2667000" y="-2667000"/>
            <a:ext cx="6858000" cy="12192000"/>
          </a:xfrm>
          <a:prstGeom prst="rect">
            <a:avLst/>
          </a:prstGeom>
          <a:blipFill dpi="0" rotWithShape="1">
            <a:blip r:embed="rId14" cstate="print">
              <a:alphaModFix amt="5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image" Target="../media/image14.jpe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0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9.jpe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2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22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4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5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24.jpe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6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3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18.bin"/><Relationship Id="rId5" Type="http://schemas.openxmlformats.org/officeDocument/2006/relationships/image" Target="../media/image6.png"/><Relationship Id="rId4" Type="http://schemas.openxmlformats.org/officeDocument/2006/relationships/image" Target="../media/image2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0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29.jpe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9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20.bin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.xml"/><Relationship Id="rId3" Type="http://schemas.openxmlformats.org/officeDocument/2006/relationships/chart" Target="../charts/chart2.xml"/><Relationship Id="rId7" Type="http://schemas.openxmlformats.org/officeDocument/2006/relationships/chart" Target="../charts/chart3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21.bin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2.vml"/><Relationship Id="rId6" Type="http://schemas.openxmlformats.org/officeDocument/2006/relationships/chart" Target="../charts/chart5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22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7" Type="http://schemas.openxmlformats.org/officeDocument/2006/relationships/image" Target="../media/image3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3.vml"/><Relationship Id="rId6" Type="http://schemas.openxmlformats.org/officeDocument/2006/relationships/oleObject" Target="../embeddings/oleObject23.bin"/><Relationship Id="rId5" Type="http://schemas.openxmlformats.org/officeDocument/2006/relationships/image" Target="../media/image6.png"/><Relationship Id="rId4" Type="http://schemas.openxmlformats.org/officeDocument/2006/relationships/chart" Target="../charts/char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8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5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9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6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3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6.pn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/>
          <p:cNvSpPr txBox="1">
            <a:spLocks/>
          </p:cNvSpPr>
          <p:nvPr/>
        </p:nvSpPr>
        <p:spPr>
          <a:xfrm>
            <a:off x="1831649" y="4586468"/>
            <a:ext cx="8528702" cy="108952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dirty="0" smtClean="0"/>
              <a:t>МЕРОПРИЯТИЯ ПАО «ЧЦЗ», НАПРАВЛЕННЫЕ НА СНИЖЕНИЕ НЕГАТИВНОГО ВОЗДЕЙСТВИЯ НА АТМОСФЕРНЫЙ ВОЗДУХ ЧЕЛЯБИНСКА</a:t>
            </a:r>
            <a:endParaRPr lang="ru-RU" sz="2400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2770144" y="1592178"/>
            <a:ext cx="6651713" cy="2592987"/>
            <a:chOff x="3001402" y="1592178"/>
            <a:chExt cx="6651713" cy="2592987"/>
          </a:xfrm>
        </p:grpSpPr>
        <p:graphicFrame>
          <p:nvGraphicFramePr>
            <p:cNvPr id="18" name="Объект 1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93201493"/>
                </p:ext>
              </p:extLst>
            </p:nvPr>
          </p:nvGraphicFramePr>
          <p:xfrm>
            <a:off x="5314839" y="1593335"/>
            <a:ext cx="4338276" cy="259183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7785" name="CorelDRAW" r:id="rId3" imgW="2638440" imgH="1576800" progId="">
                    <p:embed/>
                  </p:oleObj>
                </mc:Choice>
                <mc:Fallback>
                  <p:oleObj name="CorelDRAW" r:id="rId3" imgW="2638440" imgH="1576800" progId="">
                    <p:embed/>
                    <p:pic>
                      <p:nvPicPr>
                        <p:cNvPr id="0" name="Picture 3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314839" y="1593335"/>
                          <a:ext cx="4338276" cy="259183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1402" y="1592178"/>
              <a:ext cx="1851436" cy="25929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73548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0" y="682625"/>
            <a:ext cx="1101725" cy="539750"/>
            <a:chOff x="-323557" y="2539999"/>
            <a:chExt cx="1101532" cy="362858"/>
          </a:xfrm>
        </p:grpSpPr>
        <p:sp>
          <p:nvSpPr>
            <p:cNvPr id="9" name="Rectangle 8"/>
            <p:cNvSpPr/>
            <p:nvPr/>
          </p:nvSpPr>
          <p:spPr>
            <a:xfrm>
              <a:off x="-323557" y="2539999"/>
              <a:ext cx="619017" cy="36285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9745" y="2539999"/>
              <a:ext cx="109518" cy="36285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38310" y="2539999"/>
              <a:ext cx="107931" cy="36285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" name="Flowchart: Delay 1"/>
            <p:cNvSpPr/>
            <p:nvPr/>
          </p:nvSpPr>
          <p:spPr>
            <a:xfrm>
              <a:off x="562113" y="2539999"/>
              <a:ext cx="215862" cy="362858"/>
            </a:xfrm>
            <a:prstGeom prst="flowChartDelay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1683659" y="4598808"/>
            <a:ext cx="8826154" cy="2052288"/>
          </a:xfrm>
          <a:prstGeom prst="rect">
            <a:avLst/>
          </a:prstGeom>
          <a:noFill/>
        </p:spPr>
        <p:txBody>
          <a:bodyPr wrap="square" rIns="144000" bIns="36000" spcCol="360000">
            <a:spAutoFit/>
          </a:bodyPr>
          <a:lstStyle/>
          <a:p>
            <a:r>
              <a:rPr lang="ru-RU" sz="1600" dirty="0"/>
              <a:t>В 2011 году был реализован проект технического перевооружения склада-</a:t>
            </a:r>
            <a:r>
              <a:rPr lang="ru-RU" sz="1600" dirty="0" err="1"/>
              <a:t>шихтарника</a:t>
            </a:r>
            <a:r>
              <a:rPr lang="ru-RU" sz="1600" dirty="0"/>
              <a:t> комплекса 5 </a:t>
            </a:r>
            <a:r>
              <a:rPr lang="ru-RU" sz="1600" dirty="0" err="1"/>
              <a:t>вельц</a:t>
            </a:r>
            <a:r>
              <a:rPr lang="ru-RU" sz="1600" dirty="0"/>
              <a:t>-печи.  Оно предусматривает устройство узла приёма и грануляции пылевидного ВЦС, с организацией нового помещения </a:t>
            </a:r>
            <a:r>
              <a:rPr lang="ru-RU" sz="1600" dirty="0" err="1"/>
              <a:t>пылеочистки</a:t>
            </a:r>
            <a:r>
              <a:rPr lang="ru-RU" sz="1600" dirty="0"/>
              <a:t>.</a:t>
            </a:r>
          </a:p>
          <a:p>
            <a:r>
              <a:rPr lang="ru-RU" sz="1600" dirty="0"/>
              <a:t>Система оснащена рукавным </a:t>
            </a:r>
            <a:r>
              <a:rPr lang="ru-RU" sz="1600" b="1" dirty="0"/>
              <a:t>фильтром компании «</a:t>
            </a:r>
            <a:r>
              <a:rPr lang="en-US" sz="1600" b="1" dirty="0"/>
              <a:t>Donaldson</a:t>
            </a:r>
            <a:r>
              <a:rPr lang="ru-RU" sz="1600" b="1" dirty="0"/>
              <a:t>». </a:t>
            </a:r>
            <a:r>
              <a:rPr lang="ru-RU" sz="1600" dirty="0"/>
              <a:t>Пыль, уловленная в фильтре, возвращается в производство. Реализация данного </a:t>
            </a:r>
            <a:r>
              <a:rPr lang="ru-RU" sz="1600" dirty="0" smtClean="0"/>
              <a:t>проекта улучшает </a:t>
            </a:r>
            <a:r>
              <a:rPr lang="ru-RU" sz="1600" dirty="0"/>
              <a:t>промышленно-санитарные условия в рабочей зоне цеха, минимизирует выбросы загрязняющих веществ в атмосферу</a:t>
            </a:r>
            <a:r>
              <a:rPr lang="ru-RU" sz="1600" dirty="0" smtClean="0"/>
              <a:t>.</a:t>
            </a:r>
          </a:p>
          <a:p>
            <a:r>
              <a:rPr lang="ru-RU" sz="1600" dirty="0" smtClean="0"/>
              <a:t>Затраты на установку составили </a:t>
            </a:r>
            <a:r>
              <a:rPr lang="ru-RU" sz="1600" b="1" dirty="0" smtClean="0"/>
              <a:t>4,5 млн рублей. </a:t>
            </a:r>
          </a:p>
          <a:p>
            <a:endParaRPr lang="ru-RU" sz="1600" b="1" dirty="0"/>
          </a:p>
        </p:txBody>
      </p:sp>
      <p:grpSp>
        <p:nvGrpSpPr>
          <p:cNvPr id="17" name="Group 33"/>
          <p:cNvGrpSpPr>
            <a:grpSpLocks/>
          </p:cNvGrpSpPr>
          <p:nvPr/>
        </p:nvGrpSpPr>
        <p:grpSpPr bwMode="auto">
          <a:xfrm>
            <a:off x="652463" y="6317643"/>
            <a:ext cx="10772775" cy="304797"/>
            <a:chOff x="653143" y="6579458"/>
            <a:chExt cx="10771830" cy="304901"/>
          </a:xfrm>
        </p:grpSpPr>
        <p:grpSp>
          <p:nvGrpSpPr>
            <p:cNvPr id="19" name="Group 34"/>
            <p:cNvGrpSpPr>
              <a:grpSpLocks/>
            </p:cNvGrpSpPr>
            <p:nvPr/>
          </p:nvGrpSpPr>
          <p:grpSpPr bwMode="auto">
            <a:xfrm>
              <a:off x="653143" y="6579458"/>
              <a:ext cx="10771830" cy="304901"/>
              <a:chOff x="653143" y="6593972"/>
              <a:chExt cx="10771830" cy="304901"/>
            </a:xfrm>
          </p:grpSpPr>
          <p:grpSp>
            <p:nvGrpSpPr>
              <p:cNvPr id="21" name="Group 36"/>
              <p:cNvGrpSpPr>
                <a:grpSpLocks/>
              </p:cNvGrpSpPr>
              <p:nvPr/>
            </p:nvGrpSpPr>
            <p:grpSpPr bwMode="auto">
              <a:xfrm>
                <a:off x="653143" y="6593972"/>
                <a:ext cx="10771830" cy="304901"/>
                <a:chOff x="943430" y="6593972"/>
                <a:chExt cx="10771830" cy="304901"/>
              </a:xfrm>
            </p:grpSpPr>
            <p:sp>
              <p:nvSpPr>
                <p:cNvPr id="25" name="Subtitle 2"/>
                <p:cNvSpPr txBox="1">
                  <a:spLocks/>
                </p:cNvSpPr>
                <p:nvPr/>
              </p:nvSpPr>
              <p:spPr>
                <a:xfrm>
                  <a:off x="943430" y="6613026"/>
                  <a:ext cx="641294" cy="285847"/>
                </a:xfrm>
                <a:prstGeom prst="rect">
                  <a:avLst/>
                </a:prstGeom>
              </p:spPr>
              <p:txBody>
                <a:bodyPr>
                  <a:sp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fontAlgn="auto">
                    <a:spcAft>
                      <a:spcPts val="0"/>
                    </a:spcAft>
                    <a:buFont typeface="Arial" panose="020B0604020202020204" pitchFamily="34" charset="0"/>
                    <a:buNone/>
                    <a:defRPr/>
                  </a:pPr>
                  <a:endParaRPr lang="en-US" sz="1400" dirty="0">
                    <a:solidFill>
                      <a:schemeClr val="bg1">
                        <a:lumMod val="65000"/>
                      </a:schemeClr>
                    </a:solidFill>
                    <a:latin typeface="+mj-lt"/>
                  </a:endParaRPr>
                </a:p>
              </p:txBody>
            </p:sp>
            <p:sp>
              <p:nvSpPr>
                <p:cNvPr id="26" name="Subtitle 2"/>
                <p:cNvSpPr txBox="1">
                  <a:spLocks/>
                </p:cNvSpPr>
                <p:nvPr/>
              </p:nvSpPr>
              <p:spPr>
                <a:xfrm>
                  <a:off x="11177144" y="6593972"/>
                  <a:ext cx="538116" cy="285848"/>
                </a:xfrm>
                <a:prstGeom prst="rect">
                  <a:avLst/>
                </a:prstGeom>
              </p:spPr>
              <p:txBody>
                <a:bodyPr>
                  <a:spAutoFit/>
                </a:bodyPr>
                <a:lstStyle>
                  <a:lvl1pPr marL="0" indent="0" algn="ctr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None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r" fontAlgn="auto">
                    <a:spcAft>
                      <a:spcPts val="0"/>
                    </a:spcAft>
                    <a:defRPr/>
                  </a:pPr>
                  <a:r>
                    <a:rPr lang="ru-RU" sz="1400" b="1" dirty="0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a:rPr>
                    <a:t>9</a:t>
                  </a:r>
                  <a:endParaRPr lang="en-US" sz="1400" b="1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p:grpSp>
          <p:cxnSp>
            <p:nvCxnSpPr>
              <p:cNvPr id="23" name="Straight Connector 37"/>
              <p:cNvCxnSpPr/>
              <p:nvPr/>
            </p:nvCxnSpPr>
            <p:spPr>
              <a:xfrm flipV="1">
                <a:off x="1471268" y="6738482"/>
                <a:ext cx="7114234" cy="8734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  <a:prstDash val="solid"/>
                <a:headEnd type="none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Subtitle 2"/>
            <p:cNvSpPr txBox="1">
              <a:spLocks/>
            </p:cNvSpPr>
            <p:nvPr/>
          </p:nvSpPr>
          <p:spPr>
            <a:xfrm>
              <a:off x="8746366" y="6606685"/>
              <a:ext cx="2462408" cy="244766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ru-RU" sz="1100" dirty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Челябинский Цинковый </a:t>
              </a:r>
              <a:r>
                <a:rPr lang="ru-RU" sz="1100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завод. 2018</a:t>
              </a:r>
              <a:endParaRPr lang="ru-RU" sz="1100" dirty="0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683658" y="552168"/>
            <a:ext cx="9525362" cy="749367"/>
          </a:xfrm>
          <a:prstGeom prst="rect">
            <a:avLst/>
          </a:prstGeom>
          <a:noFill/>
        </p:spPr>
        <p:txBody>
          <a:bodyPr wrap="square" rIns="144000" bIns="36000" spcCol="360000">
            <a:spAutoFit/>
          </a:bodyPr>
          <a:lstStyle/>
          <a:p>
            <a:pPr eaLnBrk="1" fontAlgn="auto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>
                <a:solidFill>
                  <a:schemeClr val="accent1"/>
                </a:solidFill>
              </a:rPr>
              <a:t>Внедренные проекты по охране воздушной </a:t>
            </a:r>
            <a:r>
              <a:rPr lang="ru-RU" sz="3200" dirty="0" smtClean="0">
                <a:solidFill>
                  <a:schemeClr val="accent1"/>
                </a:solidFill>
              </a:rPr>
              <a:t>среды </a:t>
            </a:r>
          </a:p>
          <a:p>
            <a:pPr algn="just" eaLnBrk="1" fontAlgn="auto" hangingPunct="1">
              <a:lnSpc>
                <a:spcPts val="284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solidFill>
                  <a:schemeClr val="accent1"/>
                </a:solidFill>
              </a:rPr>
              <a:t>Установка рукавных фильтров</a:t>
            </a:r>
            <a:endParaRPr lang="en-US" sz="1600" cap="all" noProof="1">
              <a:solidFill>
                <a:schemeClr val="tx1">
                  <a:lumMod val="75000"/>
                  <a:lumOff val="25000"/>
                </a:schemeClr>
              </a:solidFill>
              <a:latin typeface="Calibri" pitchFamily="-108" charset="0"/>
              <a:cs typeface="Arial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1440981" y="1346572"/>
            <a:ext cx="9310039" cy="3189759"/>
            <a:chOff x="1448058" y="1346572"/>
            <a:chExt cx="9310039" cy="3189759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6440" y="1346573"/>
              <a:ext cx="2090139" cy="156760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8058" y="1352538"/>
              <a:ext cx="2387844" cy="318379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6440" y="2961108"/>
              <a:ext cx="2090139" cy="156760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5084" y="1346572"/>
              <a:ext cx="4253013" cy="318975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pic>
        <p:nvPicPr>
          <p:cNvPr id="24" name="Рисунок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16" y="6077320"/>
            <a:ext cx="278217" cy="389882"/>
          </a:xfrm>
          <a:prstGeom prst="rect">
            <a:avLst/>
          </a:prstGeom>
        </p:spPr>
      </p:pic>
      <p:graphicFrame>
        <p:nvGraphicFramePr>
          <p:cNvPr id="27" name="Объект 26"/>
          <p:cNvGraphicFramePr>
            <a:graphicFrameLocks noChangeAspect="1"/>
          </p:cNvGraphicFramePr>
          <p:nvPr>
            <p:extLst/>
          </p:nvPr>
        </p:nvGraphicFramePr>
        <p:xfrm>
          <a:off x="749281" y="6077320"/>
          <a:ext cx="673288" cy="4022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543" r:id="rId8" imgW="2638440" imgH="1576800" progId="">
                  <p:embed/>
                </p:oleObj>
              </mc:Choice>
              <mc:Fallback>
                <p:oleObj r:id="rId8" imgW="2638440" imgH="15768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9281" y="6077320"/>
                        <a:ext cx="673288" cy="40224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0241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0" y="682625"/>
            <a:ext cx="1101725" cy="539750"/>
            <a:chOff x="-323557" y="2539999"/>
            <a:chExt cx="1101532" cy="362858"/>
          </a:xfrm>
        </p:grpSpPr>
        <p:sp>
          <p:nvSpPr>
            <p:cNvPr id="9" name="Rectangle 8"/>
            <p:cNvSpPr/>
            <p:nvPr/>
          </p:nvSpPr>
          <p:spPr>
            <a:xfrm>
              <a:off x="-323557" y="2539999"/>
              <a:ext cx="619017" cy="36285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9745" y="2539999"/>
              <a:ext cx="109518" cy="36285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38310" y="2539999"/>
              <a:ext cx="107931" cy="36285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" name="Flowchart: Delay 1"/>
            <p:cNvSpPr/>
            <p:nvPr/>
          </p:nvSpPr>
          <p:spPr>
            <a:xfrm>
              <a:off x="562113" y="2539999"/>
              <a:ext cx="215862" cy="362858"/>
            </a:xfrm>
            <a:prstGeom prst="flowChartDelay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1422568" y="4991370"/>
            <a:ext cx="10002669" cy="1559846"/>
          </a:xfrm>
          <a:prstGeom prst="rect">
            <a:avLst/>
          </a:prstGeom>
          <a:noFill/>
        </p:spPr>
        <p:txBody>
          <a:bodyPr wrap="square" rIns="144000" bIns="36000" spcCol="360000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smtClean="0"/>
              <a:t>В </a:t>
            </a:r>
            <a:r>
              <a:rPr lang="ru-RU" sz="1600" b="1" dirty="0"/>
              <a:t>2012 </a:t>
            </a:r>
            <a:r>
              <a:rPr lang="ru-RU" sz="1600" dirty="0"/>
              <a:t>для улавливания пыли отходящих газов печей КС  при их пуске и останове  установлен </a:t>
            </a:r>
            <a:r>
              <a:rPr lang="ru-RU" sz="1600" b="1" dirty="0"/>
              <a:t>скруббер </a:t>
            </a:r>
            <a:r>
              <a:rPr lang="ru-RU" sz="1600" b="1" dirty="0" err="1"/>
              <a:t>Вентури</a:t>
            </a:r>
            <a:r>
              <a:rPr lang="ru-RU" sz="1600" b="1" dirty="0"/>
              <a:t> </a:t>
            </a:r>
            <a:r>
              <a:rPr lang="ru-RU" sz="1600" dirty="0"/>
              <a:t>с </a:t>
            </a:r>
            <a:r>
              <a:rPr lang="ru-RU" sz="1600" dirty="0" smtClean="0"/>
              <a:t>двухъярусным </a:t>
            </a:r>
            <a:r>
              <a:rPr lang="ru-RU" sz="1600" dirty="0"/>
              <a:t>орошением. Он промывает газ жидкостью, собирая </a:t>
            </a:r>
            <a:r>
              <a:rPr lang="ru-RU" sz="1600" b="1" dirty="0"/>
              <a:t>всю пыль, а также сернистый ангидрид, диоксид углерода, азота. </a:t>
            </a:r>
            <a:endParaRPr lang="ru-RU" sz="1600" b="1" dirty="0" smtClean="0"/>
          </a:p>
          <a:p>
            <a:r>
              <a:rPr lang="ru-RU" sz="1600" dirty="0" smtClean="0"/>
              <a:t>Эффективность </a:t>
            </a:r>
            <a:r>
              <a:rPr lang="ru-RU" sz="1600" dirty="0"/>
              <a:t>очистки  составляет </a:t>
            </a:r>
            <a:r>
              <a:rPr lang="ru-RU" sz="1600" b="1" dirty="0" smtClean="0"/>
              <a:t>99,8%, </a:t>
            </a:r>
            <a:r>
              <a:rPr lang="ru-RU" sz="1600" dirty="0"/>
              <a:t>а сток со скруббера возвращается обратно в производственный процесс</a:t>
            </a:r>
            <a:r>
              <a:rPr lang="ru-RU" sz="1600" dirty="0" smtClean="0"/>
              <a:t>.</a:t>
            </a:r>
          </a:p>
          <a:p>
            <a:r>
              <a:rPr lang="ru-RU" sz="1600" dirty="0" smtClean="0"/>
              <a:t>Затраты на установку скруббера составили </a:t>
            </a:r>
            <a:r>
              <a:rPr lang="ru-RU" sz="1600" b="1" dirty="0" smtClean="0"/>
              <a:t>17,2 млн рублей</a:t>
            </a:r>
            <a:endParaRPr lang="ru-RU" sz="1600" b="1" dirty="0"/>
          </a:p>
        </p:txBody>
      </p:sp>
      <p:grpSp>
        <p:nvGrpSpPr>
          <p:cNvPr id="17" name="Group 33"/>
          <p:cNvGrpSpPr>
            <a:grpSpLocks/>
          </p:cNvGrpSpPr>
          <p:nvPr/>
        </p:nvGrpSpPr>
        <p:grpSpPr bwMode="auto">
          <a:xfrm>
            <a:off x="652463" y="6317643"/>
            <a:ext cx="10772775" cy="304797"/>
            <a:chOff x="653143" y="6579458"/>
            <a:chExt cx="10771830" cy="304901"/>
          </a:xfrm>
        </p:grpSpPr>
        <p:grpSp>
          <p:nvGrpSpPr>
            <p:cNvPr id="19" name="Group 34"/>
            <p:cNvGrpSpPr>
              <a:grpSpLocks/>
            </p:cNvGrpSpPr>
            <p:nvPr/>
          </p:nvGrpSpPr>
          <p:grpSpPr bwMode="auto">
            <a:xfrm>
              <a:off x="653143" y="6579458"/>
              <a:ext cx="10771830" cy="304901"/>
              <a:chOff x="653143" y="6593972"/>
              <a:chExt cx="10771830" cy="304901"/>
            </a:xfrm>
          </p:grpSpPr>
          <p:grpSp>
            <p:nvGrpSpPr>
              <p:cNvPr id="21" name="Group 36"/>
              <p:cNvGrpSpPr>
                <a:grpSpLocks/>
              </p:cNvGrpSpPr>
              <p:nvPr/>
            </p:nvGrpSpPr>
            <p:grpSpPr bwMode="auto">
              <a:xfrm>
                <a:off x="653143" y="6593972"/>
                <a:ext cx="10771830" cy="304901"/>
                <a:chOff x="943430" y="6593972"/>
                <a:chExt cx="10771830" cy="304901"/>
              </a:xfrm>
            </p:grpSpPr>
            <p:sp>
              <p:nvSpPr>
                <p:cNvPr id="25" name="Subtitle 2"/>
                <p:cNvSpPr txBox="1">
                  <a:spLocks/>
                </p:cNvSpPr>
                <p:nvPr/>
              </p:nvSpPr>
              <p:spPr>
                <a:xfrm>
                  <a:off x="943430" y="6613026"/>
                  <a:ext cx="641294" cy="285847"/>
                </a:xfrm>
                <a:prstGeom prst="rect">
                  <a:avLst/>
                </a:prstGeom>
              </p:spPr>
              <p:txBody>
                <a:bodyPr>
                  <a:sp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fontAlgn="auto">
                    <a:spcAft>
                      <a:spcPts val="0"/>
                    </a:spcAft>
                    <a:buFont typeface="Arial" panose="020B0604020202020204" pitchFamily="34" charset="0"/>
                    <a:buNone/>
                    <a:defRPr/>
                  </a:pPr>
                  <a:endParaRPr lang="en-US" sz="1400" dirty="0">
                    <a:solidFill>
                      <a:schemeClr val="bg1">
                        <a:lumMod val="65000"/>
                      </a:schemeClr>
                    </a:solidFill>
                    <a:latin typeface="+mj-lt"/>
                  </a:endParaRPr>
                </a:p>
              </p:txBody>
            </p:sp>
            <p:sp>
              <p:nvSpPr>
                <p:cNvPr id="26" name="Subtitle 2"/>
                <p:cNvSpPr txBox="1">
                  <a:spLocks/>
                </p:cNvSpPr>
                <p:nvPr/>
              </p:nvSpPr>
              <p:spPr>
                <a:xfrm>
                  <a:off x="11177144" y="6593972"/>
                  <a:ext cx="538116" cy="285848"/>
                </a:xfrm>
                <a:prstGeom prst="rect">
                  <a:avLst/>
                </a:prstGeom>
              </p:spPr>
              <p:txBody>
                <a:bodyPr>
                  <a:spAutoFit/>
                </a:bodyPr>
                <a:lstStyle>
                  <a:lvl1pPr marL="0" indent="0" algn="ctr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None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r" fontAlgn="auto">
                    <a:spcAft>
                      <a:spcPts val="0"/>
                    </a:spcAft>
                    <a:defRPr/>
                  </a:pPr>
                  <a:r>
                    <a:rPr lang="ru-RU" sz="1400" b="1" dirty="0" smtClean="0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a:rPr>
                    <a:t>10</a:t>
                  </a:r>
                  <a:endParaRPr lang="en-US" sz="1400" b="1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p:grpSp>
          <p:cxnSp>
            <p:nvCxnSpPr>
              <p:cNvPr id="23" name="Straight Connector 37"/>
              <p:cNvCxnSpPr/>
              <p:nvPr/>
            </p:nvCxnSpPr>
            <p:spPr>
              <a:xfrm flipV="1">
                <a:off x="1471268" y="6738482"/>
                <a:ext cx="7114234" cy="8734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  <a:prstDash val="solid"/>
                <a:headEnd type="none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Subtitle 2"/>
            <p:cNvSpPr txBox="1">
              <a:spLocks/>
            </p:cNvSpPr>
            <p:nvPr/>
          </p:nvSpPr>
          <p:spPr>
            <a:xfrm>
              <a:off x="8746366" y="6606685"/>
              <a:ext cx="2462408" cy="244766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ru-RU" sz="1100" dirty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Челябинский Цинковый </a:t>
              </a:r>
              <a:r>
                <a:rPr lang="ru-RU" sz="1100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завод. 2018</a:t>
              </a:r>
              <a:endParaRPr lang="ru-RU" sz="1100" dirty="0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669143" y="552168"/>
            <a:ext cx="9217932" cy="819258"/>
          </a:xfrm>
          <a:prstGeom prst="rect">
            <a:avLst/>
          </a:prstGeom>
          <a:noFill/>
        </p:spPr>
        <p:txBody>
          <a:bodyPr wrap="square" rIns="144000" bIns="36000" spcCol="360000">
            <a:spAutoFit/>
          </a:bodyPr>
          <a:lstStyle/>
          <a:p>
            <a:pPr eaLnBrk="1" fontAlgn="auto" hangingPunct="1">
              <a:lnSpc>
                <a:spcPts val="284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 smtClean="0">
                <a:solidFill>
                  <a:schemeClr val="accent1"/>
                </a:solidFill>
              </a:rPr>
              <a:t>Внедренные </a:t>
            </a:r>
            <a:r>
              <a:rPr lang="ru-RU" sz="3200" dirty="0">
                <a:solidFill>
                  <a:schemeClr val="accent1"/>
                </a:solidFill>
              </a:rPr>
              <a:t>проекты по охране воздушной </a:t>
            </a:r>
            <a:r>
              <a:rPr lang="ru-RU" sz="3200" dirty="0" smtClean="0">
                <a:solidFill>
                  <a:schemeClr val="accent1"/>
                </a:solidFill>
              </a:rPr>
              <a:t>среды </a:t>
            </a:r>
            <a:endParaRPr lang="ru-RU" sz="3200" dirty="0" smtClean="0">
              <a:solidFill>
                <a:schemeClr val="accent1"/>
              </a:solidFill>
              <a:latin typeface="+mn-lt"/>
            </a:endParaRPr>
          </a:p>
          <a:p>
            <a:pPr algn="just" eaLnBrk="1" fontAlgn="auto" hangingPunct="1">
              <a:lnSpc>
                <a:spcPts val="284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1"/>
                </a:solidFill>
              </a:rPr>
              <a:t>Скруббер «</a:t>
            </a:r>
            <a:r>
              <a:rPr lang="ru-RU" dirty="0" err="1">
                <a:solidFill>
                  <a:schemeClr val="accent1"/>
                </a:solidFill>
              </a:rPr>
              <a:t>Вентури</a:t>
            </a:r>
            <a:r>
              <a:rPr lang="ru-RU" dirty="0" smtClean="0">
                <a:solidFill>
                  <a:schemeClr val="accent1"/>
                </a:solidFill>
              </a:rPr>
              <a:t>»</a:t>
            </a:r>
            <a:r>
              <a:rPr lang="ru-RU" sz="3200" dirty="0" smtClean="0">
                <a:solidFill>
                  <a:schemeClr val="accent1"/>
                </a:solidFill>
                <a:latin typeface="+mn-lt"/>
              </a:rPr>
              <a:t> </a:t>
            </a:r>
            <a:endParaRPr lang="en-US" sz="1200" cap="all" noProof="1">
              <a:solidFill>
                <a:schemeClr val="accent1"/>
              </a:solidFill>
              <a:latin typeface="Calibri" pitchFamily="-108" charset="0"/>
              <a:cs typeface="Arial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698" y="1371426"/>
            <a:ext cx="5389089" cy="35927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16" y="6077320"/>
            <a:ext cx="278217" cy="389882"/>
          </a:xfrm>
          <a:prstGeom prst="rect">
            <a:avLst/>
          </a:prstGeom>
        </p:spPr>
      </p:pic>
      <p:graphicFrame>
        <p:nvGraphicFramePr>
          <p:cNvPr id="27" name="Объект 26"/>
          <p:cNvGraphicFramePr>
            <a:graphicFrameLocks noChangeAspect="1"/>
          </p:cNvGraphicFramePr>
          <p:nvPr>
            <p:extLst/>
          </p:nvPr>
        </p:nvGraphicFramePr>
        <p:xfrm>
          <a:off x="749281" y="6077320"/>
          <a:ext cx="673288" cy="4022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521" r:id="rId5" imgW="2638440" imgH="1576800" progId="">
                  <p:embed/>
                </p:oleObj>
              </mc:Choice>
              <mc:Fallback>
                <p:oleObj r:id="rId5" imgW="2638440" imgH="15768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9281" y="6077320"/>
                        <a:ext cx="673288" cy="40224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3151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0" y="682625"/>
            <a:ext cx="1101725" cy="539750"/>
            <a:chOff x="-323557" y="2539999"/>
            <a:chExt cx="1101532" cy="362858"/>
          </a:xfrm>
        </p:grpSpPr>
        <p:sp>
          <p:nvSpPr>
            <p:cNvPr id="9" name="Rectangle 8"/>
            <p:cNvSpPr/>
            <p:nvPr/>
          </p:nvSpPr>
          <p:spPr>
            <a:xfrm>
              <a:off x="-323557" y="2539999"/>
              <a:ext cx="619017" cy="36285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9745" y="2539999"/>
              <a:ext cx="109518" cy="36285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38310" y="2539999"/>
              <a:ext cx="107931" cy="36285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" name="Flowchart: Delay 1"/>
            <p:cNvSpPr/>
            <p:nvPr/>
          </p:nvSpPr>
          <p:spPr>
            <a:xfrm>
              <a:off x="562113" y="2539999"/>
              <a:ext cx="215862" cy="362858"/>
            </a:xfrm>
            <a:prstGeom prst="flowChartDelay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1669143" y="5091736"/>
            <a:ext cx="9361530" cy="1344402"/>
          </a:xfrm>
          <a:prstGeom prst="rect">
            <a:avLst/>
          </a:prstGeom>
          <a:noFill/>
        </p:spPr>
        <p:txBody>
          <a:bodyPr wrap="square" rIns="144000" bIns="36000" spcCol="360000">
            <a:spAutoFit/>
          </a:bodyPr>
          <a:lstStyle/>
          <a:p>
            <a:r>
              <a:rPr lang="ru-RU" sz="1600" dirty="0"/>
              <a:t>В настоящее время ведется строительство нового </a:t>
            </a:r>
            <a:r>
              <a:rPr lang="ru-RU" sz="1600" dirty="0" smtClean="0"/>
              <a:t>участка, </a:t>
            </a:r>
            <a:r>
              <a:rPr lang="ru-RU" sz="1600" dirty="0"/>
              <a:t>позволяющего охватить весь объем поступающих вторичных цинксодержащих отходов в </a:t>
            </a:r>
            <a:r>
              <a:rPr lang="ru-RU" sz="1600" dirty="0" err="1"/>
              <a:t>вельц</a:t>
            </a:r>
            <a:r>
              <a:rPr lang="ru-RU" sz="1600" dirty="0"/>
              <a:t>-цех.</a:t>
            </a:r>
          </a:p>
          <a:p>
            <a:r>
              <a:rPr lang="ru-RU" sz="1600" dirty="0" smtClean="0"/>
              <a:t>Участок </a:t>
            </a:r>
            <a:r>
              <a:rPr lang="ru-RU" sz="1600" dirty="0"/>
              <a:t>будет оснащен современными рукавными фильтрами. </a:t>
            </a:r>
            <a:r>
              <a:rPr lang="ru-RU" sz="1600" dirty="0" smtClean="0"/>
              <a:t>Уловленная </a:t>
            </a:r>
            <a:r>
              <a:rPr lang="ru-RU" sz="1600" dirty="0"/>
              <a:t>пыль также будет  возвращаться в производство.</a:t>
            </a:r>
          </a:p>
          <a:p>
            <a:r>
              <a:rPr lang="ru-RU" sz="1600" dirty="0"/>
              <a:t>Затраты на строительство составят порядка </a:t>
            </a:r>
            <a:r>
              <a:rPr lang="ru-RU" sz="1600" b="1" dirty="0"/>
              <a:t>325 млн. </a:t>
            </a:r>
            <a:r>
              <a:rPr lang="ru-RU" sz="1600" b="1" dirty="0" smtClean="0"/>
              <a:t>руб.</a:t>
            </a:r>
            <a:endParaRPr lang="ru-RU" sz="1600" b="1" dirty="0"/>
          </a:p>
        </p:txBody>
      </p:sp>
      <p:grpSp>
        <p:nvGrpSpPr>
          <p:cNvPr id="17" name="Group 33"/>
          <p:cNvGrpSpPr>
            <a:grpSpLocks/>
          </p:cNvGrpSpPr>
          <p:nvPr/>
        </p:nvGrpSpPr>
        <p:grpSpPr bwMode="auto">
          <a:xfrm>
            <a:off x="652463" y="6317643"/>
            <a:ext cx="10772775" cy="304797"/>
            <a:chOff x="653143" y="6579458"/>
            <a:chExt cx="10771830" cy="304901"/>
          </a:xfrm>
        </p:grpSpPr>
        <p:grpSp>
          <p:nvGrpSpPr>
            <p:cNvPr id="19" name="Group 34"/>
            <p:cNvGrpSpPr>
              <a:grpSpLocks/>
            </p:cNvGrpSpPr>
            <p:nvPr/>
          </p:nvGrpSpPr>
          <p:grpSpPr bwMode="auto">
            <a:xfrm>
              <a:off x="653143" y="6579458"/>
              <a:ext cx="10771830" cy="304901"/>
              <a:chOff x="653143" y="6593972"/>
              <a:chExt cx="10771830" cy="304901"/>
            </a:xfrm>
          </p:grpSpPr>
          <p:grpSp>
            <p:nvGrpSpPr>
              <p:cNvPr id="21" name="Group 36"/>
              <p:cNvGrpSpPr>
                <a:grpSpLocks/>
              </p:cNvGrpSpPr>
              <p:nvPr/>
            </p:nvGrpSpPr>
            <p:grpSpPr bwMode="auto">
              <a:xfrm>
                <a:off x="653143" y="6593972"/>
                <a:ext cx="10771830" cy="304901"/>
                <a:chOff x="943430" y="6593972"/>
                <a:chExt cx="10771830" cy="304901"/>
              </a:xfrm>
            </p:grpSpPr>
            <p:sp>
              <p:nvSpPr>
                <p:cNvPr id="25" name="Subtitle 2"/>
                <p:cNvSpPr txBox="1">
                  <a:spLocks/>
                </p:cNvSpPr>
                <p:nvPr/>
              </p:nvSpPr>
              <p:spPr>
                <a:xfrm>
                  <a:off x="943430" y="6613026"/>
                  <a:ext cx="641294" cy="285847"/>
                </a:xfrm>
                <a:prstGeom prst="rect">
                  <a:avLst/>
                </a:prstGeom>
              </p:spPr>
              <p:txBody>
                <a:bodyPr>
                  <a:sp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fontAlgn="auto">
                    <a:spcAft>
                      <a:spcPts val="0"/>
                    </a:spcAft>
                    <a:buFont typeface="Arial" panose="020B0604020202020204" pitchFamily="34" charset="0"/>
                    <a:buNone/>
                    <a:defRPr/>
                  </a:pPr>
                  <a:endParaRPr lang="en-US" sz="1400" dirty="0">
                    <a:solidFill>
                      <a:schemeClr val="bg1">
                        <a:lumMod val="65000"/>
                      </a:schemeClr>
                    </a:solidFill>
                    <a:latin typeface="+mj-lt"/>
                  </a:endParaRPr>
                </a:p>
              </p:txBody>
            </p:sp>
            <p:sp>
              <p:nvSpPr>
                <p:cNvPr id="26" name="Subtitle 2"/>
                <p:cNvSpPr txBox="1">
                  <a:spLocks/>
                </p:cNvSpPr>
                <p:nvPr/>
              </p:nvSpPr>
              <p:spPr>
                <a:xfrm>
                  <a:off x="11177144" y="6593972"/>
                  <a:ext cx="538116" cy="285848"/>
                </a:xfrm>
                <a:prstGeom prst="rect">
                  <a:avLst/>
                </a:prstGeom>
              </p:spPr>
              <p:txBody>
                <a:bodyPr>
                  <a:spAutoFit/>
                </a:bodyPr>
                <a:lstStyle>
                  <a:lvl1pPr marL="0" indent="0" algn="ctr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None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r" fontAlgn="auto">
                    <a:spcAft>
                      <a:spcPts val="0"/>
                    </a:spcAft>
                    <a:defRPr/>
                  </a:pPr>
                  <a:r>
                    <a:rPr lang="ru-RU" sz="1400" b="1" dirty="0" smtClean="0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a:rPr>
                    <a:t>11</a:t>
                  </a:r>
                  <a:endParaRPr lang="en-US" sz="1400" b="1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p:grpSp>
          <p:cxnSp>
            <p:nvCxnSpPr>
              <p:cNvPr id="23" name="Straight Connector 37"/>
              <p:cNvCxnSpPr/>
              <p:nvPr/>
            </p:nvCxnSpPr>
            <p:spPr>
              <a:xfrm flipV="1">
                <a:off x="1471268" y="6738482"/>
                <a:ext cx="7114234" cy="8734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  <a:prstDash val="solid"/>
                <a:headEnd type="none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Subtitle 2"/>
            <p:cNvSpPr txBox="1">
              <a:spLocks/>
            </p:cNvSpPr>
            <p:nvPr/>
          </p:nvSpPr>
          <p:spPr>
            <a:xfrm>
              <a:off x="8746366" y="6606685"/>
              <a:ext cx="2462408" cy="244766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ru-RU" sz="1100" dirty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Челябинский Цинковый </a:t>
              </a:r>
              <a:r>
                <a:rPr lang="ru-RU" sz="1100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завод. 2018</a:t>
              </a:r>
              <a:endParaRPr lang="ru-RU" sz="1100" dirty="0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669143" y="552168"/>
            <a:ext cx="9361530" cy="800663"/>
          </a:xfrm>
          <a:prstGeom prst="rect">
            <a:avLst/>
          </a:prstGeom>
          <a:noFill/>
        </p:spPr>
        <p:txBody>
          <a:bodyPr wrap="square" rIns="144000" bIns="36000" spcCol="360000">
            <a:spAutoFit/>
          </a:bodyPr>
          <a:lstStyle/>
          <a:p>
            <a:pPr eaLnBrk="1" fontAlgn="auto" hangingPunct="1">
              <a:lnSpc>
                <a:spcPts val="284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 smtClean="0">
                <a:solidFill>
                  <a:schemeClr val="accent1"/>
                </a:solidFill>
              </a:rPr>
              <a:t>Проекты </a:t>
            </a:r>
            <a:r>
              <a:rPr lang="ru-RU" sz="2800" dirty="0">
                <a:solidFill>
                  <a:schemeClr val="accent1"/>
                </a:solidFill>
              </a:rPr>
              <a:t>по охране воздушной </a:t>
            </a:r>
            <a:r>
              <a:rPr lang="ru-RU" sz="2800" dirty="0" smtClean="0">
                <a:solidFill>
                  <a:schemeClr val="accent1"/>
                </a:solidFill>
              </a:rPr>
              <a:t>среды в стадии реализации </a:t>
            </a:r>
            <a:endParaRPr lang="ru-RU" sz="2800" dirty="0" smtClean="0">
              <a:solidFill>
                <a:schemeClr val="accent1"/>
              </a:solidFill>
              <a:latin typeface="+mn-lt"/>
            </a:endParaRPr>
          </a:p>
          <a:p>
            <a:pPr algn="just" eaLnBrk="1" fontAlgn="auto" hangingPunct="1">
              <a:lnSpc>
                <a:spcPts val="284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1"/>
                </a:solidFill>
              </a:rPr>
              <a:t>Строительство участка </a:t>
            </a:r>
            <a:r>
              <a:rPr lang="ru-RU" dirty="0">
                <a:solidFill>
                  <a:schemeClr val="accent1"/>
                </a:solidFill>
              </a:rPr>
              <a:t>приема, </a:t>
            </a:r>
            <a:r>
              <a:rPr lang="ru-RU" dirty="0" err="1">
                <a:solidFill>
                  <a:schemeClr val="accent1"/>
                </a:solidFill>
              </a:rPr>
              <a:t>растаривания</a:t>
            </a:r>
            <a:r>
              <a:rPr lang="ru-RU" dirty="0">
                <a:solidFill>
                  <a:schemeClr val="accent1"/>
                </a:solidFill>
              </a:rPr>
              <a:t> и грануляции пылевидных </a:t>
            </a:r>
            <a:r>
              <a:rPr lang="ru-RU" dirty="0" smtClean="0">
                <a:solidFill>
                  <a:schemeClr val="accent1"/>
                </a:solidFill>
              </a:rPr>
              <a:t>ВЦС </a:t>
            </a:r>
            <a:endParaRPr lang="en-US" noProof="1">
              <a:solidFill>
                <a:schemeClr val="accent1"/>
              </a:solidFill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16" y="6077320"/>
            <a:ext cx="278217" cy="389882"/>
          </a:xfrm>
          <a:prstGeom prst="rect">
            <a:avLst/>
          </a:prstGeom>
        </p:spPr>
      </p:pic>
      <p:graphicFrame>
        <p:nvGraphicFramePr>
          <p:cNvPr id="27" name="Объект 26"/>
          <p:cNvGraphicFramePr>
            <a:graphicFrameLocks noChangeAspect="1"/>
          </p:cNvGraphicFramePr>
          <p:nvPr>
            <p:extLst/>
          </p:nvPr>
        </p:nvGraphicFramePr>
        <p:xfrm>
          <a:off x="749281" y="6077320"/>
          <a:ext cx="673288" cy="4022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3569" r:id="rId4" imgW="2638440" imgH="1576800" progId="">
                  <p:embed/>
                </p:oleObj>
              </mc:Choice>
              <mc:Fallback>
                <p:oleObj r:id="rId4" imgW="2638440" imgH="15768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9281" y="6077320"/>
                        <a:ext cx="673288" cy="40224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725" y="1788921"/>
            <a:ext cx="4660200" cy="3106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418" y="1788921"/>
            <a:ext cx="4660200" cy="3106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2390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0" y="682625"/>
            <a:ext cx="1101725" cy="539750"/>
            <a:chOff x="-323557" y="2539999"/>
            <a:chExt cx="1101532" cy="362858"/>
          </a:xfrm>
        </p:grpSpPr>
        <p:sp>
          <p:nvSpPr>
            <p:cNvPr id="9" name="Rectangle 8"/>
            <p:cNvSpPr/>
            <p:nvPr/>
          </p:nvSpPr>
          <p:spPr>
            <a:xfrm>
              <a:off x="-323557" y="2539999"/>
              <a:ext cx="619017" cy="36285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9745" y="2539999"/>
              <a:ext cx="109518" cy="36285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38310" y="2539999"/>
              <a:ext cx="107931" cy="36285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" name="Flowchart: Delay 1"/>
            <p:cNvSpPr/>
            <p:nvPr/>
          </p:nvSpPr>
          <p:spPr>
            <a:xfrm>
              <a:off x="562113" y="2539999"/>
              <a:ext cx="215862" cy="362858"/>
            </a:xfrm>
            <a:prstGeom prst="flowChartDelay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6270625" y="1677988"/>
            <a:ext cx="3581400" cy="253916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ru-RU" sz="1050" dirty="0" smtClean="0">
                <a:solidFill>
                  <a:schemeClr val="bg1"/>
                </a:solidFill>
                <a:cs typeface="+mn-cs"/>
              </a:rPr>
              <a:t> </a:t>
            </a:r>
            <a:endParaRPr lang="ru-RU" sz="1050" dirty="0">
              <a:solidFill>
                <a:schemeClr val="bg1"/>
              </a:solidFill>
              <a:cs typeface="+mn-cs"/>
            </a:endParaRPr>
          </a:p>
        </p:txBody>
      </p:sp>
      <p:grpSp>
        <p:nvGrpSpPr>
          <p:cNvPr id="245780" name="Group 33"/>
          <p:cNvGrpSpPr>
            <a:grpSpLocks/>
          </p:cNvGrpSpPr>
          <p:nvPr/>
        </p:nvGrpSpPr>
        <p:grpSpPr bwMode="auto">
          <a:xfrm>
            <a:off x="652463" y="6318244"/>
            <a:ext cx="10772775" cy="304800"/>
            <a:chOff x="653143" y="6579458"/>
            <a:chExt cx="10771830" cy="304901"/>
          </a:xfrm>
        </p:grpSpPr>
        <p:grpSp>
          <p:nvGrpSpPr>
            <p:cNvPr id="245784" name="Group 34"/>
            <p:cNvGrpSpPr>
              <a:grpSpLocks/>
            </p:cNvGrpSpPr>
            <p:nvPr/>
          </p:nvGrpSpPr>
          <p:grpSpPr bwMode="auto">
            <a:xfrm>
              <a:off x="653143" y="6579458"/>
              <a:ext cx="10771830" cy="304901"/>
              <a:chOff x="653143" y="6593972"/>
              <a:chExt cx="10771830" cy="304901"/>
            </a:xfrm>
          </p:grpSpPr>
          <p:grpSp>
            <p:nvGrpSpPr>
              <p:cNvPr id="245786" name="Group 36"/>
              <p:cNvGrpSpPr>
                <a:grpSpLocks/>
              </p:cNvGrpSpPr>
              <p:nvPr/>
            </p:nvGrpSpPr>
            <p:grpSpPr bwMode="auto">
              <a:xfrm>
                <a:off x="653143" y="6593972"/>
                <a:ext cx="10771830" cy="304901"/>
                <a:chOff x="943430" y="6593972"/>
                <a:chExt cx="10771830" cy="304901"/>
              </a:xfrm>
            </p:grpSpPr>
            <p:sp>
              <p:nvSpPr>
                <p:cNvPr id="17" name="Subtitle 2"/>
                <p:cNvSpPr txBox="1">
                  <a:spLocks/>
                </p:cNvSpPr>
                <p:nvPr/>
              </p:nvSpPr>
              <p:spPr>
                <a:xfrm>
                  <a:off x="943430" y="6613028"/>
                  <a:ext cx="641294" cy="285845"/>
                </a:xfrm>
                <a:prstGeom prst="rect">
                  <a:avLst/>
                </a:prstGeom>
              </p:spPr>
              <p:txBody>
                <a:bodyPr>
                  <a:sp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fontAlgn="auto">
                    <a:spcAft>
                      <a:spcPts val="0"/>
                    </a:spcAft>
                    <a:buFont typeface="Arial" panose="020B0604020202020204" pitchFamily="34" charset="0"/>
                    <a:buNone/>
                    <a:defRPr/>
                  </a:pPr>
                  <a:endParaRPr lang="en-US" sz="1400" dirty="0">
                    <a:solidFill>
                      <a:schemeClr val="bg1">
                        <a:lumMod val="65000"/>
                      </a:schemeClr>
                    </a:solidFill>
                    <a:latin typeface="+mj-lt"/>
                  </a:endParaRPr>
                </a:p>
              </p:txBody>
            </p:sp>
            <p:sp>
              <p:nvSpPr>
                <p:cNvPr id="19" name="Subtitle 2"/>
                <p:cNvSpPr txBox="1">
                  <a:spLocks/>
                </p:cNvSpPr>
                <p:nvPr/>
              </p:nvSpPr>
              <p:spPr>
                <a:xfrm>
                  <a:off x="11177144" y="6593972"/>
                  <a:ext cx="538116" cy="285845"/>
                </a:xfrm>
                <a:prstGeom prst="rect">
                  <a:avLst/>
                </a:prstGeom>
              </p:spPr>
              <p:txBody>
                <a:bodyPr>
                  <a:spAutoFit/>
                </a:bodyPr>
                <a:lstStyle>
                  <a:lvl1pPr marL="0" indent="0" algn="ctr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None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r" fontAlgn="auto">
                    <a:spcAft>
                      <a:spcPts val="0"/>
                    </a:spcAft>
                    <a:defRPr/>
                  </a:pPr>
                  <a:r>
                    <a:rPr lang="ru-RU" sz="1400" b="1" dirty="0" smtClean="0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a:rPr>
                    <a:t>12</a:t>
                  </a:r>
                  <a:endParaRPr lang="en-US" sz="1400" b="1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p:grpSp>
          <p:cxnSp>
            <p:nvCxnSpPr>
              <p:cNvPr id="16" name="Straight Connector 37"/>
              <p:cNvCxnSpPr/>
              <p:nvPr/>
            </p:nvCxnSpPr>
            <p:spPr>
              <a:xfrm flipV="1">
                <a:off x="1470633" y="6738483"/>
                <a:ext cx="7114551" cy="7940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  <a:prstDash val="solid"/>
                <a:headEnd type="none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5785" name="Subtitle 2"/>
            <p:cNvSpPr txBox="1">
              <a:spLocks/>
            </p:cNvSpPr>
            <p:nvPr/>
          </p:nvSpPr>
          <p:spPr bwMode="auto">
            <a:xfrm>
              <a:off x="8747095" y="6606455"/>
              <a:ext cx="2461997" cy="244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90000"/>
                </a:lnSpc>
                <a:spcBef>
                  <a:spcPts val="1000"/>
                </a:spcBef>
                <a:buFont typeface="Arial" charset="0"/>
                <a:buNone/>
              </a:pPr>
              <a:r>
                <a:rPr lang="ru-RU" sz="1100" dirty="0">
                  <a:solidFill>
                    <a:srgbClr val="B2B2B2"/>
                  </a:solidFill>
                </a:rPr>
                <a:t>Челябинский Цинковый завод. </a:t>
              </a:r>
              <a:r>
                <a:rPr lang="ru-RU" sz="1100" dirty="0" smtClean="0">
                  <a:solidFill>
                    <a:srgbClr val="B2B2B2"/>
                  </a:solidFill>
                </a:rPr>
                <a:t>201</a:t>
              </a:r>
              <a:r>
                <a:rPr lang="en-US" sz="1100" dirty="0" smtClean="0">
                  <a:solidFill>
                    <a:srgbClr val="B2B2B2"/>
                  </a:solidFill>
                </a:rPr>
                <a:t>8</a:t>
              </a:r>
              <a:endParaRPr lang="ru-RU" sz="1100" dirty="0">
                <a:solidFill>
                  <a:srgbClr val="B2B2B2"/>
                </a:solidFill>
              </a:endParaRPr>
            </a:p>
          </p:txBody>
        </p:sp>
      </p:grp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10763" y="1255508"/>
            <a:ext cx="4491612" cy="3511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2"/>
          <p:cNvSpPr>
            <a:spLocks noChangeArrowheads="1"/>
          </p:cNvSpPr>
          <p:nvPr/>
        </p:nvSpPr>
        <p:spPr bwMode="auto">
          <a:xfrm>
            <a:off x="1433071" y="4721031"/>
            <a:ext cx="9809577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buFontTx/>
              <a:buAutoNum type="arabicPeriod"/>
            </a:pPr>
            <a:endParaRPr lang="ru-RU" sz="1600" dirty="0"/>
          </a:p>
          <a:p>
            <a:r>
              <a:rPr lang="ru-RU" sz="1600" dirty="0" smtClean="0"/>
              <a:t>В </a:t>
            </a:r>
            <a:r>
              <a:rPr lang="ru-RU" sz="1600" dirty="0"/>
              <a:t>периоды НМУ  предприятие снижает  производственную нагрузку на 20% - 30%  и вдвойне усиливает  производственный контроль: контролируются выбросы  загрязняющих веществ на источниках, а также  атмосферный  воздух на территории предприятия, на границе санитарно-защитных зон и в  жилой застройке. Отчеты о выполнении мероприятий  с результатами замеров направляются в </a:t>
            </a:r>
            <a:r>
              <a:rPr lang="ru-RU" sz="1600" dirty="0" err="1"/>
              <a:t>Росприроднадзор</a:t>
            </a:r>
            <a:r>
              <a:rPr lang="ru-RU" sz="1600" dirty="0"/>
              <a:t>,  Управление экологии и природопользования администрации г. Челябинска и Министерство экологии Челябинской области, природоохранную прокуратуру.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16" y="6077320"/>
            <a:ext cx="278217" cy="389882"/>
          </a:xfrm>
          <a:prstGeom prst="rect">
            <a:avLst/>
          </a:prstGeom>
        </p:spPr>
      </p:pic>
      <p:graphicFrame>
        <p:nvGraphicFramePr>
          <p:cNvPr id="22" name="Объект 21"/>
          <p:cNvGraphicFramePr>
            <a:graphicFrameLocks noChangeAspect="1"/>
          </p:cNvGraphicFramePr>
          <p:nvPr>
            <p:extLst/>
          </p:nvPr>
        </p:nvGraphicFramePr>
        <p:xfrm>
          <a:off x="749281" y="6077320"/>
          <a:ext cx="673288" cy="4022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630" r:id="rId5" imgW="2638440" imgH="1576800" progId="">
                  <p:embed/>
                </p:oleObj>
              </mc:Choice>
              <mc:Fallback>
                <p:oleObj r:id="rId5" imgW="2638440" imgH="15768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9281" y="6077320"/>
                        <a:ext cx="673288" cy="40224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1690590" y="603464"/>
            <a:ext cx="9301064" cy="421713"/>
          </a:xfrm>
          <a:prstGeom prst="rect">
            <a:avLst/>
          </a:prstGeom>
          <a:noFill/>
        </p:spPr>
        <p:txBody>
          <a:bodyPr wrap="square" rIns="144000" bIns="36000" spcCol="360000">
            <a:spAutoFit/>
          </a:bodyPr>
          <a:lstStyle/>
          <a:p>
            <a:pPr eaLnBrk="1" fontAlgn="auto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 smtClean="0">
                <a:solidFill>
                  <a:schemeClr val="accent1"/>
                </a:solidFill>
              </a:rPr>
              <a:t>Действия предприятия в период НМУ</a:t>
            </a:r>
            <a:endParaRPr lang="ru-RU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7484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0" y="682625"/>
            <a:ext cx="1101725" cy="539750"/>
            <a:chOff x="-323557" y="2539999"/>
            <a:chExt cx="1101532" cy="362858"/>
          </a:xfrm>
        </p:grpSpPr>
        <p:sp>
          <p:nvSpPr>
            <p:cNvPr id="9" name="Rectangle 8"/>
            <p:cNvSpPr/>
            <p:nvPr/>
          </p:nvSpPr>
          <p:spPr>
            <a:xfrm>
              <a:off x="-323557" y="2539999"/>
              <a:ext cx="619017" cy="36285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9745" y="2539999"/>
              <a:ext cx="109518" cy="36285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38310" y="2539999"/>
              <a:ext cx="107931" cy="36285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" name="Flowchart: Delay 1"/>
            <p:cNvSpPr/>
            <p:nvPr/>
          </p:nvSpPr>
          <p:spPr>
            <a:xfrm>
              <a:off x="562113" y="2539999"/>
              <a:ext cx="215862" cy="362858"/>
            </a:xfrm>
            <a:prstGeom prst="flowChartDelay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</p:grpSp>
      <p:grpSp>
        <p:nvGrpSpPr>
          <p:cNvPr id="17" name="Group 33"/>
          <p:cNvGrpSpPr>
            <a:grpSpLocks/>
          </p:cNvGrpSpPr>
          <p:nvPr/>
        </p:nvGrpSpPr>
        <p:grpSpPr bwMode="auto">
          <a:xfrm>
            <a:off x="652463" y="6317643"/>
            <a:ext cx="10772775" cy="304797"/>
            <a:chOff x="653143" y="6579458"/>
            <a:chExt cx="10771830" cy="304901"/>
          </a:xfrm>
        </p:grpSpPr>
        <p:grpSp>
          <p:nvGrpSpPr>
            <p:cNvPr id="19" name="Group 34"/>
            <p:cNvGrpSpPr>
              <a:grpSpLocks/>
            </p:cNvGrpSpPr>
            <p:nvPr/>
          </p:nvGrpSpPr>
          <p:grpSpPr bwMode="auto">
            <a:xfrm>
              <a:off x="653143" y="6579458"/>
              <a:ext cx="10771830" cy="304901"/>
              <a:chOff x="653143" y="6593972"/>
              <a:chExt cx="10771830" cy="304901"/>
            </a:xfrm>
          </p:grpSpPr>
          <p:grpSp>
            <p:nvGrpSpPr>
              <p:cNvPr id="21" name="Group 36"/>
              <p:cNvGrpSpPr>
                <a:grpSpLocks/>
              </p:cNvGrpSpPr>
              <p:nvPr/>
            </p:nvGrpSpPr>
            <p:grpSpPr bwMode="auto">
              <a:xfrm>
                <a:off x="653143" y="6593972"/>
                <a:ext cx="10771830" cy="304901"/>
                <a:chOff x="943430" y="6593972"/>
                <a:chExt cx="10771830" cy="304901"/>
              </a:xfrm>
            </p:grpSpPr>
            <p:sp>
              <p:nvSpPr>
                <p:cNvPr id="25" name="Subtitle 2"/>
                <p:cNvSpPr txBox="1">
                  <a:spLocks/>
                </p:cNvSpPr>
                <p:nvPr/>
              </p:nvSpPr>
              <p:spPr>
                <a:xfrm>
                  <a:off x="943430" y="6613026"/>
                  <a:ext cx="641294" cy="285847"/>
                </a:xfrm>
                <a:prstGeom prst="rect">
                  <a:avLst/>
                </a:prstGeom>
              </p:spPr>
              <p:txBody>
                <a:bodyPr>
                  <a:sp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fontAlgn="auto">
                    <a:spcAft>
                      <a:spcPts val="0"/>
                    </a:spcAft>
                    <a:buFont typeface="Arial" panose="020B0604020202020204" pitchFamily="34" charset="0"/>
                    <a:buNone/>
                    <a:defRPr/>
                  </a:pPr>
                  <a:endParaRPr lang="en-US" sz="1400" dirty="0">
                    <a:solidFill>
                      <a:schemeClr val="bg1">
                        <a:lumMod val="65000"/>
                      </a:schemeClr>
                    </a:solidFill>
                    <a:latin typeface="+mj-lt"/>
                  </a:endParaRPr>
                </a:p>
              </p:txBody>
            </p:sp>
            <p:sp>
              <p:nvSpPr>
                <p:cNvPr id="26" name="Subtitle 2"/>
                <p:cNvSpPr txBox="1">
                  <a:spLocks/>
                </p:cNvSpPr>
                <p:nvPr/>
              </p:nvSpPr>
              <p:spPr>
                <a:xfrm>
                  <a:off x="11177144" y="6593972"/>
                  <a:ext cx="538116" cy="285848"/>
                </a:xfrm>
                <a:prstGeom prst="rect">
                  <a:avLst/>
                </a:prstGeom>
              </p:spPr>
              <p:txBody>
                <a:bodyPr>
                  <a:spAutoFit/>
                </a:bodyPr>
                <a:lstStyle>
                  <a:lvl1pPr marL="0" indent="0" algn="ctr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None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r" fontAlgn="auto">
                    <a:spcAft>
                      <a:spcPts val="0"/>
                    </a:spcAft>
                    <a:defRPr/>
                  </a:pPr>
                  <a:r>
                    <a:rPr lang="ru-RU" sz="1400" b="1" dirty="0" smtClean="0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a:rPr>
                    <a:t>13</a:t>
                  </a:r>
                  <a:endParaRPr lang="en-US" sz="1400" b="1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p:grpSp>
          <p:cxnSp>
            <p:nvCxnSpPr>
              <p:cNvPr id="23" name="Straight Connector 37"/>
              <p:cNvCxnSpPr/>
              <p:nvPr/>
            </p:nvCxnSpPr>
            <p:spPr>
              <a:xfrm flipV="1">
                <a:off x="1471268" y="6738482"/>
                <a:ext cx="7114234" cy="8734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  <a:prstDash val="solid"/>
                <a:headEnd type="none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Subtitle 2"/>
            <p:cNvSpPr txBox="1">
              <a:spLocks/>
            </p:cNvSpPr>
            <p:nvPr/>
          </p:nvSpPr>
          <p:spPr>
            <a:xfrm>
              <a:off x="8746366" y="6606685"/>
              <a:ext cx="2462408" cy="244766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ru-RU" sz="1100" dirty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Челябинский Цинковый </a:t>
              </a:r>
              <a:r>
                <a:rPr lang="ru-RU" sz="1100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завод. 2018</a:t>
              </a:r>
              <a:endParaRPr lang="ru-RU" sz="1100" dirty="0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422569" y="5519802"/>
            <a:ext cx="10218530" cy="574961"/>
          </a:xfrm>
          <a:prstGeom prst="rect">
            <a:avLst/>
          </a:prstGeom>
          <a:noFill/>
        </p:spPr>
        <p:txBody>
          <a:bodyPr wrap="square" rIns="144000" bIns="36000" spcCol="360000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/>
              <a:t>Развивая производство, предприятие строго следует принципу бережного отношения к окружающей среде, в том числе и водным ресурсам. </a:t>
            </a:r>
            <a:r>
              <a:rPr lang="ru-RU" sz="1600" dirty="0" smtClean="0"/>
              <a:t>За последние годы был реализован ряд крупных проектов. </a:t>
            </a:r>
            <a:endParaRPr lang="ru-RU" sz="1600" dirty="0">
              <a:latin typeface="+mn-lt"/>
            </a:endParaRPr>
          </a:p>
        </p:txBody>
      </p:sp>
      <p:pic>
        <p:nvPicPr>
          <p:cNvPr id="60" name="Рисунок 5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16" y="6077320"/>
            <a:ext cx="278217" cy="389882"/>
          </a:xfrm>
          <a:prstGeom prst="rect">
            <a:avLst/>
          </a:prstGeom>
        </p:spPr>
      </p:pic>
      <p:graphicFrame>
        <p:nvGraphicFramePr>
          <p:cNvPr id="61" name="Объект 60"/>
          <p:cNvGraphicFramePr>
            <a:graphicFrameLocks noChangeAspect="1"/>
          </p:cNvGraphicFramePr>
          <p:nvPr>
            <p:extLst/>
          </p:nvPr>
        </p:nvGraphicFramePr>
        <p:xfrm>
          <a:off x="749281" y="6077320"/>
          <a:ext cx="673288" cy="4022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701" r:id="rId4" imgW="2638440" imgH="1576800" progId="">
                  <p:embed/>
                </p:oleObj>
              </mc:Choice>
              <mc:Fallback>
                <p:oleObj r:id="rId4" imgW="2638440" imgH="15768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9281" y="6077320"/>
                        <a:ext cx="673288" cy="40224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" name="Прямоугольник 61"/>
          <p:cNvSpPr/>
          <p:nvPr/>
        </p:nvSpPr>
        <p:spPr>
          <a:xfrm>
            <a:off x="353711" y="1348536"/>
            <a:ext cx="1158843" cy="3887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Прямоугольник 62"/>
          <p:cNvSpPr/>
          <p:nvPr/>
        </p:nvSpPr>
        <p:spPr>
          <a:xfrm>
            <a:off x="435106" y="1352831"/>
            <a:ext cx="7207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Вода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690" y="1552886"/>
            <a:ext cx="7727714" cy="34848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836058" y="704568"/>
            <a:ext cx="9461158" cy="460186"/>
          </a:xfrm>
          <a:prstGeom prst="rect">
            <a:avLst/>
          </a:prstGeom>
          <a:noFill/>
        </p:spPr>
        <p:txBody>
          <a:bodyPr wrap="square" rIns="144000" bIns="36000" spcCol="360000">
            <a:spAutoFit/>
          </a:bodyPr>
          <a:lstStyle/>
          <a:p>
            <a:pPr algn="just" eaLnBrk="1" fontAlgn="auto" hangingPunct="1">
              <a:lnSpc>
                <a:spcPts val="284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 smtClean="0">
                <a:solidFill>
                  <a:schemeClr val="accent1"/>
                </a:solidFill>
                <a:latin typeface="+mn-lt"/>
              </a:rPr>
              <a:t>Проекты по охране водной среды</a:t>
            </a:r>
            <a:endParaRPr lang="ru-RU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2860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2" grpId="0" animBg="1"/>
      <p:bldP spid="63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0" y="682625"/>
            <a:ext cx="1101725" cy="539750"/>
            <a:chOff x="-323557" y="2539999"/>
            <a:chExt cx="1101532" cy="362858"/>
          </a:xfrm>
        </p:grpSpPr>
        <p:sp>
          <p:nvSpPr>
            <p:cNvPr id="9" name="Rectangle 8"/>
            <p:cNvSpPr/>
            <p:nvPr/>
          </p:nvSpPr>
          <p:spPr>
            <a:xfrm>
              <a:off x="-323557" y="2539999"/>
              <a:ext cx="619017" cy="36285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9745" y="2539999"/>
              <a:ext cx="109518" cy="36285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38310" y="2539999"/>
              <a:ext cx="107931" cy="36285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" name="Flowchart: Delay 1"/>
            <p:cNvSpPr/>
            <p:nvPr/>
          </p:nvSpPr>
          <p:spPr>
            <a:xfrm>
              <a:off x="562113" y="2539999"/>
              <a:ext cx="215862" cy="362858"/>
            </a:xfrm>
            <a:prstGeom prst="flowChartDelay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700213" y="552168"/>
            <a:ext cx="10020617" cy="800663"/>
          </a:xfrm>
          <a:prstGeom prst="rect">
            <a:avLst/>
          </a:prstGeom>
          <a:noFill/>
        </p:spPr>
        <p:txBody>
          <a:bodyPr wrap="square" rIns="144000" bIns="36000" spcCol="360000">
            <a:spAutoFit/>
          </a:bodyPr>
          <a:lstStyle/>
          <a:p>
            <a:pPr eaLnBrk="1" fontAlgn="auto" hangingPunct="1">
              <a:lnSpc>
                <a:spcPts val="284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>
                <a:solidFill>
                  <a:schemeClr val="accent1"/>
                </a:solidFill>
              </a:rPr>
              <a:t>Внедренные </a:t>
            </a:r>
            <a:r>
              <a:rPr lang="ru-RU" sz="3200" dirty="0" smtClean="0">
                <a:solidFill>
                  <a:schemeClr val="accent1"/>
                </a:solidFill>
              </a:rPr>
              <a:t>проекты по охране водной среды </a:t>
            </a:r>
          </a:p>
          <a:p>
            <a:pPr algn="just" eaLnBrk="1" fontAlgn="auto" hangingPunct="1">
              <a:lnSpc>
                <a:spcPts val="284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1"/>
                </a:solidFill>
              </a:rPr>
              <a:t>Станция </a:t>
            </a:r>
            <a:r>
              <a:rPr lang="ru-RU" dirty="0">
                <a:solidFill>
                  <a:schemeClr val="accent1"/>
                </a:solidFill>
              </a:rPr>
              <a:t>оборотного </a:t>
            </a:r>
            <a:r>
              <a:rPr lang="ru-RU" dirty="0" smtClean="0">
                <a:solidFill>
                  <a:schemeClr val="accent1"/>
                </a:solidFill>
              </a:rPr>
              <a:t>водоснабжения сернокислотного цеха</a:t>
            </a:r>
            <a:endParaRPr lang="ru-RU" dirty="0" smtClean="0">
              <a:solidFill>
                <a:schemeClr val="accent1"/>
              </a:solidFill>
              <a:latin typeface="+mn-lt"/>
            </a:endParaRPr>
          </a:p>
        </p:txBody>
      </p:sp>
      <p:grpSp>
        <p:nvGrpSpPr>
          <p:cNvPr id="12" name="Group 33"/>
          <p:cNvGrpSpPr>
            <a:grpSpLocks/>
          </p:cNvGrpSpPr>
          <p:nvPr/>
        </p:nvGrpSpPr>
        <p:grpSpPr bwMode="auto">
          <a:xfrm>
            <a:off x="652463" y="6317643"/>
            <a:ext cx="10772775" cy="304797"/>
            <a:chOff x="653143" y="6579458"/>
            <a:chExt cx="10771830" cy="304901"/>
          </a:xfrm>
        </p:grpSpPr>
        <p:grpSp>
          <p:nvGrpSpPr>
            <p:cNvPr id="13" name="Group 34"/>
            <p:cNvGrpSpPr>
              <a:grpSpLocks/>
            </p:cNvGrpSpPr>
            <p:nvPr/>
          </p:nvGrpSpPr>
          <p:grpSpPr bwMode="auto">
            <a:xfrm>
              <a:off x="653143" y="6579458"/>
              <a:ext cx="10771830" cy="304901"/>
              <a:chOff x="653143" y="6593972"/>
              <a:chExt cx="10771830" cy="304901"/>
            </a:xfrm>
          </p:grpSpPr>
          <p:grpSp>
            <p:nvGrpSpPr>
              <p:cNvPr id="15" name="Group 36"/>
              <p:cNvGrpSpPr>
                <a:grpSpLocks/>
              </p:cNvGrpSpPr>
              <p:nvPr/>
            </p:nvGrpSpPr>
            <p:grpSpPr bwMode="auto">
              <a:xfrm>
                <a:off x="653143" y="6593972"/>
                <a:ext cx="10771830" cy="304901"/>
                <a:chOff x="943430" y="6593972"/>
                <a:chExt cx="10771830" cy="304901"/>
              </a:xfrm>
            </p:grpSpPr>
            <p:sp>
              <p:nvSpPr>
                <p:cNvPr id="17" name="Subtitle 2"/>
                <p:cNvSpPr txBox="1">
                  <a:spLocks/>
                </p:cNvSpPr>
                <p:nvPr/>
              </p:nvSpPr>
              <p:spPr>
                <a:xfrm>
                  <a:off x="943430" y="6613026"/>
                  <a:ext cx="641294" cy="285847"/>
                </a:xfrm>
                <a:prstGeom prst="rect">
                  <a:avLst/>
                </a:prstGeom>
              </p:spPr>
              <p:txBody>
                <a:bodyPr>
                  <a:sp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fontAlgn="auto">
                    <a:spcAft>
                      <a:spcPts val="0"/>
                    </a:spcAft>
                    <a:buFont typeface="Arial" panose="020B0604020202020204" pitchFamily="34" charset="0"/>
                    <a:buNone/>
                    <a:defRPr/>
                  </a:pPr>
                  <a:endParaRPr lang="en-US" sz="1400" dirty="0">
                    <a:solidFill>
                      <a:schemeClr val="bg1">
                        <a:lumMod val="65000"/>
                      </a:schemeClr>
                    </a:solidFill>
                    <a:latin typeface="+mj-lt"/>
                  </a:endParaRPr>
                </a:p>
              </p:txBody>
            </p:sp>
            <p:sp>
              <p:nvSpPr>
                <p:cNvPr id="19" name="Subtitle 2"/>
                <p:cNvSpPr txBox="1">
                  <a:spLocks/>
                </p:cNvSpPr>
                <p:nvPr/>
              </p:nvSpPr>
              <p:spPr>
                <a:xfrm>
                  <a:off x="11177144" y="6593972"/>
                  <a:ext cx="538116" cy="285848"/>
                </a:xfrm>
                <a:prstGeom prst="rect">
                  <a:avLst/>
                </a:prstGeom>
              </p:spPr>
              <p:txBody>
                <a:bodyPr>
                  <a:spAutoFit/>
                </a:bodyPr>
                <a:lstStyle>
                  <a:lvl1pPr marL="0" indent="0" algn="ctr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None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r" fontAlgn="auto">
                    <a:spcAft>
                      <a:spcPts val="0"/>
                    </a:spcAft>
                    <a:defRPr/>
                  </a:pPr>
                  <a:r>
                    <a:rPr lang="ru-RU" sz="1400" b="1" dirty="0" smtClean="0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a:rPr>
                    <a:t>14</a:t>
                  </a:r>
                  <a:endParaRPr lang="en-US" sz="1400" b="1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p:grpSp>
          <p:cxnSp>
            <p:nvCxnSpPr>
              <p:cNvPr id="16" name="Straight Connector 37"/>
              <p:cNvCxnSpPr/>
              <p:nvPr/>
            </p:nvCxnSpPr>
            <p:spPr>
              <a:xfrm flipV="1">
                <a:off x="1471268" y="6738482"/>
                <a:ext cx="7114234" cy="8734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  <a:prstDash val="solid"/>
                <a:headEnd type="none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Subtitle 2"/>
            <p:cNvSpPr txBox="1">
              <a:spLocks/>
            </p:cNvSpPr>
            <p:nvPr/>
          </p:nvSpPr>
          <p:spPr>
            <a:xfrm>
              <a:off x="8746366" y="6606685"/>
              <a:ext cx="2462408" cy="244766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ru-RU" sz="1100" dirty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Челябинский Цинковый </a:t>
              </a:r>
              <a:r>
                <a:rPr lang="ru-RU" sz="1100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завод. 2018</a:t>
              </a:r>
              <a:endParaRPr lang="ru-RU" sz="1100" dirty="0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285" y="1505819"/>
            <a:ext cx="6975431" cy="368046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700214" y="5335498"/>
            <a:ext cx="9423058" cy="1098181"/>
          </a:xfrm>
          <a:prstGeom prst="rect">
            <a:avLst/>
          </a:prstGeom>
          <a:noFill/>
        </p:spPr>
        <p:txBody>
          <a:bodyPr wrap="square" rIns="144000" bIns="36000" spcCol="360000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/>
              <a:t>В конце 2014 года на предприятии запущена новая станция оборотного </a:t>
            </a:r>
            <a:r>
              <a:rPr lang="ru-RU" sz="1600" dirty="0" smtClean="0"/>
              <a:t>водоснабжения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/>
              <a:t>сернокислотного цеха. </a:t>
            </a:r>
          </a:p>
          <a:p>
            <a:r>
              <a:rPr lang="ru-RU" sz="1600" dirty="0" smtClean="0"/>
              <a:t>Максимальная производительность станции составляет </a:t>
            </a:r>
            <a:r>
              <a:rPr lang="ru-RU" sz="1600" b="1" dirty="0" smtClean="0"/>
              <a:t>5000 м3/час. </a:t>
            </a:r>
          </a:p>
          <a:p>
            <a:r>
              <a:rPr lang="ru-RU" sz="1600" dirty="0" smtClean="0"/>
              <a:t>Затраты </a:t>
            </a:r>
            <a:r>
              <a:rPr lang="ru-RU" sz="1600" dirty="0"/>
              <a:t>на внедрение </a:t>
            </a:r>
            <a:r>
              <a:rPr lang="ru-RU" sz="1600" dirty="0" err="1"/>
              <a:t>водооборота</a:t>
            </a:r>
            <a:r>
              <a:rPr lang="ru-RU" sz="1600" dirty="0"/>
              <a:t> составили </a:t>
            </a:r>
            <a:r>
              <a:rPr lang="ru-RU" sz="1600" b="1" dirty="0" smtClean="0"/>
              <a:t>325,6 млн. руб</a:t>
            </a:r>
            <a:r>
              <a:rPr lang="ru-RU" sz="1600" b="1" dirty="0"/>
              <a:t>.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16" y="6077320"/>
            <a:ext cx="278217" cy="389882"/>
          </a:xfrm>
          <a:prstGeom prst="rect">
            <a:avLst/>
          </a:prstGeom>
        </p:spPr>
      </p:pic>
      <p:graphicFrame>
        <p:nvGraphicFramePr>
          <p:cNvPr id="23" name="Объект 22"/>
          <p:cNvGraphicFramePr>
            <a:graphicFrameLocks noChangeAspect="1"/>
          </p:cNvGraphicFramePr>
          <p:nvPr>
            <p:extLst/>
          </p:nvPr>
        </p:nvGraphicFramePr>
        <p:xfrm>
          <a:off x="749281" y="6077320"/>
          <a:ext cx="673288" cy="4022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89" r:id="rId5" imgW="2638440" imgH="1576800" progId="">
                  <p:embed/>
                </p:oleObj>
              </mc:Choice>
              <mc:Fallback>
                <p:oleObj r:id="rId5" imgW="2638440" imgH="15768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9281" y="6077320"/>
                        <a:ext cx="673288" cy="40224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8875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0" y="682625"/>
            <a:ext cx="1101725" cy="539750"/>
            <a:chOff x="-323557" y="2539999"/>
            <a:chExt cx="1101532" cy="362858"/>
          </a:xfrm>
        </p:grpSpPr>
        <p:sp>
          <p:nvSpPr>
            <p:cNvPr id="9" name="Rectangle 8"/>
            <p:cNvSpPr/>
            <p:nvPr/>
          </p:nvSpPr>
          <p:spPr>
            <a:xfrm>
              <a:off x="-323557" y="2539999"/>
              <a:ext cx="619017" cy="36285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9745" y="2539999"/>
              <a:ext cx="109518" cy="36285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38310" y="2539999"/>
              <a:ext cx="107931" cy="36285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" name="Flowchart: Delay 1"/>
            <p:cNvSpPr/>
            <p:nvPr/>
          </p:nvSpPr>
          <p:spPr>
            <a:xfrm>
              <a:off x="562113" y="2539999"/>
              <a:ext cx="215862" cy="362858"/>
            </a:xfrm>
            <a:prstGeom prst="flowChartDelay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700213" y="552168"/>
            <a:ext cx="10020617" cy="800663"/>
          </a:xfrm>
          <a:prstGeom prst="rect">
            <a:avLst/>
          </a:prstGeom>
          <a:noFill/>
        </p:spPr>
        <p:txBody>
          <a:bodyPr wrap="square" rIns="144000" bIns="36000" spcCol="360000">
            <a:spAutoFit/>
          </a:bodyPr>
          <a:lstStyle/>
          <a:p>
            <a:pPr eaLnBrk="1" fontAlgn="auto" hangingPunct="1">
              <a:lnSpc>
                <a:spcPts val="284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>
                <a:solidFill>
                  <a:schemeClr val="accent1"/>
                </a:solidFill>
              </a:rPr>
              <a:t>Внедренные </a:t>
            </a:r>
            <a:r>
              <a:rPr lang="ru-RU" sz="3200" dirty="0" smtClean="0">
                <a:solidFill>
                  <a:schemeClr val="accent1"/>
                </a:solidFill>
              </a:rPr>
              <a:t>проекты по охране водной среды </a:t>
            </a:r>
          </a:p>
          <a:p>
            <a:pPr algn="just" eaLnBrk="1" fontAlgn="auto" hangingPunct="1">
              <a:lnSpc>
                <a:spcPts val="284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1"/>
                </a:solidFill>
              </a:rPr>
              <a:t>Отделение </a:t>
            </a:r>
            <a:r>
              <a:rPr lang="ru-RU" dirty="0" err="1" smtClean="0">
                <a:solidFill>
                  <a:schemeClr val="accent1"/>
                </a:solidFill>
              </a:rPr>
              <a:t>химводоподготовки</a:t>
            </a:r>
            <a:endParaRPr lang="ru-RU" dirty="0" smtClean="0">
              <a:solidFill>
                <a:schemeClr val="accent1"/>
              </a:solidFill>
              <a:latin typeface="+mn-lt"/>
            </a:endParaRPr>
          </a:p>
        </p:txBody>
      </p:sp>
      <p:grpSp>
        <p:nvGrpSpPr>
          <p:cNvPr id="12" name="Group 33"/>
          <p:cNvGrpSpPr>
            <a:grpSpLocks/>
          </p:cNvGrpSpPr>
          <p:nvPr/>
        </p:nvGrpSpPr>
        <p:grpSpPr bwMode="auto">
          <a:xfrm>
            <a:off x="652463" y="6317643"/>
            <a:ext cx="10772775" cy="304797"/>
            <a:chOff x="653143" y="6579458"/>
            <a:chExt cx="10771830" cy="304901"/>
          </a:xfrm>
        </p:grpSpPr>
        <p:grpSp>
          <p:nvGrpSpPr>
            <p:cNvPr id="13" name="Group 34"/>
            <p:cNvGrpSpPr>
              <a:grpSpLocks/>
            </p:cNvGrpSpPr>
            <p:nvPr/>
          </p:nvGrpSpPr>
          <p:grpSpPr bwMode="auto">
            <a:xfrm>
              <a:off x="653143" y="6579458"/>
              <a:ext cx="10771830" cy="304901"/>
              <a:chOff x="653143" y="6593972"/>
              <a:chExt cx="10771830" cy="304901"/>
            </a:xfrm>
          </p:grpSpPr>
          <p:grpSp>
            <p:nvGrpSpPr>
              <p:cNvPr id="15" name="Group 36"/>
              <p:cNvGrpSpPr>
                <a:grpSpLocks/>
              </p:cNvGrpSpPr>
              <p:nvPr/>
            </p:nvGrpSpPr>
            <p:grpSpPr bwMode="auto">
              <a:xfrm>
                <a:off x="653143" y="6593972"/>
                <a:ext cx="10771830" cy="304901"/>
                <a:chOff x="943430" y="6593972"/>
                <a:chExt cx="10771830" cy="304901"/>
              </a:xfrm>
            </p:grpSpPr>
            <p:sp>
              <p:nvSpPr>
                <p:cNvPr id="17" name="Subtitle 2"/>
                <p:cNvSpPr txBox="1">
                  <a:spLocks/>
                </p:cNvSpPr>
                <p:nvPr/>
              </p:nvSpPr>
              <p:spPr>
                <a:xfrm>
                  <a:off x="943430" y="6613026"/>
                  <a:ext cx="641294" cy="285847"/>
                </a:xfrm>
                <a:prstGeom prst="rect">
                  <a:avLst/>
                </a:prstGeom>
              </p:spPr>
              <p:txBody>
                <a:bodyPr>
                  <a:sp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fontAlgn="auto">
                    <a:spcAft>
                      <a:spcPts val="0"/>
                    </a:spcAft>
                    <a:buFont typeface="Arial" panose="020B0604020202020204" pitchFamily="34" charset="0"/>
                    <a:buNone/>
                    <a:defRPr/>
                  </a:pPr>
                  <a:endParaRPr lang="en-US" sz="1400" dirty="0">
                    <a:solidFill>
                      <a:schemeClr val="bg1">
                        <a:lumMod val="65000"/>
                      </a:schemeClr>
                    </a:solidFill>
                    <a:latin typeface="+mj-lt"/>
                  </a:endParaRPr>
                </a:p>
              </p:txBody>
            </p:sp>
            <p:sp>
              <p:nvSpPr>
                <p:cNvPr id="19" name="Subtitle 2"/>
                <p:cNvSpPr txBox="1">
                  <a:spLocks/>
                </p:cNvSpPr>
                <p:nvPr/>
              </p:nvSpPr>
              <p:spPr>
                <a:xfrm>
                  <a:off x="11177144" y="6593972"/>
                  <a:ext cx="538116" cy="285848"/>
                </a:xfrm>
                <a:prstGeom prst="rect">
                  <a:avLst/>
                </a:prstGeom>
              </p:spPr>
              <p:txBody>
                <a:bodyPr>
                  <a:spAutoFit/>
                </a:bodyPr>
                <a:lstStyle>
                  <a:lvl1pPr marL="0" indent="0" algn="ctr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None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r" fontAlgn="auto">
                    <a:spcAft>
                      <a:spcPts val="0"/>
                    </a:spcAft>
                    <a:defRPr/>
                  </a:pPr>
                  <a:r>
                    <a:rPr lang="ru-RU" sz="1400" b="1" dirty="0" smtClean="0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a:rPr>
                    <a:t>15</a:t>
                  </a:r>
                  <a:endParaRPr lang="en-US" sz="1400" b="1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p:grpSp>
          <p:cxnSp>
            <p:nvCxnSpPr>
              <p:cNvPr id="16" name="Straight Connector 37"/>
              <p:cNvCxnSpPr/>
              <p:nvPr/>
            </p:nvCxnSpPr>
            <p:spPr>
              <a:xfrm flipV="1">
                <a:off x="1471268" y="6738482"/>
                <a:ext cx="7114234" cy="8734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  <a:prstDash val="solid"/>
                <a:headEnd type="none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Subtitle 2"/>
            <p:cNvSpPr txBox="1">
              <a:spLocks/>
            </p:cNvSpPr>
            <p:nvPr/>
          </p:nvSpPr>
          <p:spPr>
            <a:xfrm>
              <a:off x="8746366" y="6606685"/>
              <a:ext cx="2462408" cy="244766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ru-RU" sz="1100" dirty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Челябинский Цинковый </a:t>
              </a:r>
              <a:r>
                <a:rPr lang="ru-RU" sz="1100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завод. 2018</a:t>
              </a:r>
              <a:endParaRPr lang="ru-RU" sz="1100" dirty="0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422568" y="5086603"/>
            <a:ext cx="10060977" cy="1313624"/>
          </a:xfrm>
          <a:prstGeom prst="rect">
            <a:avLst/>
          </a:prstGeom>
          <a:noFill/>
        </p:spPr>
        <p:txBody>
          <a:bodyPr wrap="square" rIns="144000" bIns="36000" spcCol="360000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/>
              <a:t>В 2016 году было запущено в эксплуатацию отделение </a:t>
            </a:r>
            <a:r>
              <a:rPr lang="ru-RU" sz="1600" dirty="0" err="1" smtClean="0"/>
              <a:t>химводоподготовки</a:t>
            </a:r>
            <a:r>
              <a:rPr lang="ru-RU" sz="1600" dirty="0" smtClean="0"/>
              <a:t>.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/>
              <a:t>Мощность объекта составляет 100 тысяч тонн воды в час. 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/>
              <a:t>Отделение </a:t>
            </a:r>
            <a:r>
              <a:rPr lang="ru-RU" sz="1600" dirty="0" err="1" smtClean="0"/>
              <a:t>химводоподготовки</a:t>
            </a:r>
            <a:r>
              <a:rPr lang="ru-RU" sz="1600" dirty="0" smtClean="0"/>
              <a:t> предназначено для снабжения питательной </a:t>
            </a:r>
            <a:r>
              <a:rPr lang="ru-RU" sz="1600" dirty="0"/>
              <a:t>водой </a:t>
            </a:r>
            <a:r>
              <a:rPr lang="ru-RU" sz="1600" dirty="0" smtClean="0"/>
              <a:t>котлов-утилизаторов  </a:t>
            </a:r>
            <a:r>
              <a:rPr lang="ru-RU" sz="1600" dirty="0"/>
              <a:t>пятой и шестой вельц-печей, </a:t>
            </a:r>
            <a:r>
              <a:rPr lang="ru-RU" sz="1600" dirty="0" smtClean="0"/>
              <a:t> установок </a:t>
            </a:r>
            <a:r>
              <a:rPr lang="ru-RU" sz="1600" dirty="0"/>
              <a:t>испарительного охлаждения обжигового цеха и </a:t>
            </a:r>
            <a:r>
              <a:rPr lang="ru-RU" sz="1600" dirty="0" smtClean="0"/>
              <a:t>котлов </a:t>
            </a:r>
            <a:r>
              <a:rPr lang="ru-RU" sz="1600" dirty="0" err="1"/>
              <a:t>энергоцеха</a:t>
            </a:r>
            <a:r>
              <a:rPr lang="ru-RU" sz="1600" dirty="0"/>
              <a:t>.</a:t>
            </a:r>
            <a:r>
              <a:rPr lang="ru-RU" sz="1600" dirty="0" smtClean="0"/>
              <a:t> 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/>
              <a:t>Затраты составили </a:t>
            </a:r>
            <a:r>
              <a:rPr lang="ru-RU" sz="1600" b="1" dirty="0" smtClean="0"/>
              <a:t>216 млн рублей</a:t>
            </a:r>
            <a:endParaRPr lang="ru-RU" sz="1600" b="1" dirty="0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16" y="6077320"/>
            <a:ext cx="278217" cy="389882"/>
          </a:xfrm>
          <a:prstGeom prst="rect">
            <a:avLst/>
          </a:prstGeom>
        </p:spPr>
      </p:pic>
      <p:graphicFrame>
        <p:nvGraphicFramePr>
          <p:cNvPr id="23" name="Объект 22"/>
          <p:cNvGraphicFramePr>
            <a:graphicFrameLocks noChangeAspect="1"/>
          </p:cNvGraphicFramePr>
          <p:nvPr>
            <p:extLst/>
          </p:nvPr>
        </p:nvGraphicFramePr>
        <p:xfrm>
          <a:off x="749281" y="6077320"/>
          <a:ext cx="673288" cy="4022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616" r:id="rId4" imgW="2638440" imgH="1576800" progId="">
                  <p:embed/>
                </p:oleObj>
              </mc:Choice>
              <mc:Fallback>
                <p:oleObj r:id="rId4" imgW="2638440" imgH="15768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9281" y="6077320"/>
                        <a:ext cx="673288" cy="40224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24" y="1410717"/>
            <a:ext cx="5427000" cy="361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830" y="1410717"/>
            <a:ext cx="5427000" cy="361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8347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0" y="682625"/>
            <a:ext cx="1101725" cy="539750"/>
            <a:chOff x="-323557" y="2539999"/>
            <a:chExt cx="1101532" cy="362858"/>
          </a:xfrm>
        </p:grpSpPr>
        <p:sp>
          <p:nvSpPr>
            <p:cNvPr id="9" name="Rectangle 8"/>
            <p:cNvSpPr/>
            <p:nvPr/>
          </p:nvSpPr>
          <p:spPr>
            <a:xfrm>
              <a:off x="-323557" y="2539999"/>
              <a:ext cx="619017" cy="36285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9745" y="2539999"/>
              <a:ext cx="109518" cy="36285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38310" y="2539999"/>
              <a:ext cx="107931" cy="36285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" name="Flowchart: Delay 1"/>
            <p:cNvSpPr/>
            <p:nvPr/>
          </p:nvSpPr>
          <p:spPr>
            <a:xfrm>
              <a:off x="562113" y="2539999"/>
              <a:ext cx="215862" cy="362858"/>
            </a:xfrm>
            <a:prstGeom prst="flowChartDelay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</p:grpSp>
      <p:grpSp>
        <p:nvGrpSpPr>
          <p:cNvPr id="12" name="Group 33"/>
          <p:cNvGrpSpPr>
            <a:grpSpLocks/>
          </p:cNvGrpSpPr>
          <p:nvPr/>
        </p:nvGrpSpPr>
        <p:grpSpPr bwMode="auto">
          <a:xfrm>
            <a:off x="652463" y="6317643"/>
            <a:ext cx="10772775" cy="304797"/>
            <a:chOff x="653143" y="6579458"/>
            <a:chExt cx="10771830" cy="304901"/>
          </a:xfrm>
        </p:grpSpPr>
        <p:grpSp>
          <p:nvGrpSpPr>
            <p:cNvPr id="13" name="Group 34"/>
            <p:cNvGrpSpPr>
              <a:grpSpLocks/>
            </p:cNvGrpSpPr>
            <p:nvPr/>
          </p:nvGrpSpPr>
          <p:grpSpPr bwMode="auto">
            <a:xfrm>
              <a:off x="653143" y="6579458"/>
              <a:ext cx="10771830" cy="304901"/>
              <a:chOff x="653143" y="6593972"/>
              <a:chExt cx="10771830" cy="304901"/>
            </a:xfrm>
          </p:grpSpPr>
          <p:grpSp>
            <p:nvGrpSpPr>
              <p:cNvPr id="15" name="Group 36"/>
              <p:cNvGrpSpPr>
                <a:grpSpLocks/>
              </p:cNvGrpSpPr>
              <p:nvPr/>
            </p:nvGrpSpPr>
            <p:grpSpPr bwMode="auto">
              <a:xfrm>
                <a:off x="653143" y="6593972"/>
                <a:ext cx="10771830" cy="304901"/>
                <a:chOff x="943430" y="6593972"/>
                <a:chExt cx="10771830" cy="304901"/>
              </a:xfrm>
            </p:grpSpPr>
            <p:sp>
              <p:nvSpPr>
                <p:cNvPr id="17" name="Subtitle 2"/>
                <p:cNvSpPr txBox="1">
                  <a:spLocks/>
                </p:cNvSpPr>
                <p:nvPr/>
              </p:nvSpPr>
              <p:spPr>
                <a:xfrm>
                  <a:off x="943430" y="6613026"/>
                  <a:ext cx="641294" cy="285847"/>
                </a:xfrm>
                <a:prstGeom prst="rect">
                  <a:avLst/>
                </a:prstGeom>
              </p:spPr>
              <p:txBody>
                <a:bodyPr>
                  <a:sp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fontAlgn="auto">
                    <a:spcAft>
                      <a:spcPts val="0"/>
                    </a:spcAft>
                    <a:buFont typeface="Arial" panose="020B0604020202020204" pitchFamily="34" charset="0"/>
                    <a:buNone/>
                    <a:defRPr/>
                  </a:pPr>
                  <a:endParaRPr lang="en-US" sz="1400" dirty="0">
                    <a:solidFill>
                      <a:schemeClr val="bg1">
                        <a:lumMod val="65000"/>
                      </a:schemeClr>
                    </a:solidFill>
                    <a:latin typeface="+mj-lt"/>
                  </a:endParaRPr>
                </a:p>
              </p:txBody>
            </p:sp>
            <p:sp>
              <p:nvSpPr>
                <p:cNvPr id="19" name="Subtitle 2"/>
                <p:cNvSpPr txBox="1">
                  <a:spLocks/>
                </p:cNvSpPr>
                <p:nvPr/>
              </p:nvSpPr>
              <p:spPr>
                <a:xfrm>
                  <a:off x="11177144" y="6593972"/>
                  <a:ext cx="538116" cy="285848"/>
                </a:xfrm>
                <a:prstGeom prst="rect">
                  <a:avLst/>
                </a:prstGeom>
              </p:spPr>
              <p:txBody>
                <a:bodyPr>
                  <a:spAutoFit/>
                </a:bodyPr>
                <a:lstStyle>
                  <a:lvl1pPr marL="0" indent="0" algn="ctr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None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r" fontAlgn="auto">
                    <a:spcAft>
                      <a:spcPts val="0"/>
                    </a:spcAft>
                    <a:defRPr/>
                  </a:pPr>
                  <a:r>
                    <a:rPr lang="ru-RU" sz="1400" b="1" dirty="0" smtClean="0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a:rPr>
                    <a:t>16</a:t>
                  </a:r>
                  <a:endParaRPr lang="en-US" sz="1400" b="1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p:grpSp>
          <p:cxnSp>
            <p:nvCxnSpPr>
              <p:cNvPr id="16" name="Straight Connector 37"/>
              <p:cNvCxnSpPr/>
              <p:nvPr/>
            </p:nvCxnSpPr>
            <p:spPr>
              <a:xfrm flipV="1">
                <a:off x="1471268" y="6738482"/>
                <a:ext cx="7114234" cy="8734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  <a:prstDash val="solid"/>
                <a:headEnd type="none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Subtitle 2"/>
            <p:cNvSpPr txBox="1">
              <a:spLocks/>
            </p:cNvSpPr>
            <p:nvPr/>
          </p:nvSpPr>
          <p:spPr>
            <a:xfrm>
              <a:off x="8746366" y="6606685"/>
              <a:ext cx="2462408" cy="244766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ru-RU" sz="1100" dirty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Челябинский Цинковый </a:t>
              </a:r>
              <a:r>
                <a:rPr lang="ru-RU" sz="1100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завод. 2018</a:t>
              </a:r>
              <a:endParaRPr lang="ru-RU" sz="1100" dirty="0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1422569" y="4516054"/>
            <a:ext cx="9153078" cy="1559846"/>
          </a:xfrm>
          <a:prstGeom prst="rect">
            <a:avLst/>
          </a:prstGeom>
          <a:noFill/>
        </p:spPr>
        <p:txBody>
          <a:bodyPr wrap="square" rIns="144000" bIns="36000" spcCol="360000">
            <a:spAutoFit/>
          </a:bodyPr>
          <a:lstStyle/>
          <a:p>
            <a:r>
              <a:rPr lang="ru-RU" sz="1600" dirty="0"/>
              <a:t>К </a:t>
            </a:r>
            <a:r>
              <a:rPr lang="ru-RU" sz="1600" dirty="0" smtClean="0"/>
              <a:t>2020 </a:t>
            </a:r>
            <a:r>
              <a:rPr lang="ru-RU" sz="1600" dirty="0"/>
              <a:t>году планируется закончить строительство локальных очистных сооружений</a:t>
            </a:r>
            <a:r>
              <a:rPr lang="ru-RU" sz="1600" dirty="0" smtClean="0"/>
              <a:t>.</a:t>
            </a:r>
          </a:p>
          <a:p>
            <a:r>
              <a:rPr lang="ru-RU" sz="1600" dirty="0" smtClean="0"/>
              <a:t>После очистки вода будет направляться обратно в производственный процесс. </a:t>
            </a:r>
            <a:r>
              <a:rPr lang="ru-RU" sz="1600" dirty="0" err="1" smtClean="0"/>
              <a:t>Хозбытовые</a:t>
            </a:r>
            <a:r>
              <a:rPr lang="ru-RU" sz="1600" dirty="0" smtClean="0"/>
              <a:t> стоки будут очищаться на существующих очистных сооружениях</a:t>
            </a:r>
            <a:r>
              <a:rPr lang="ru-RU" sz="1600" dirty="0"/>
              <a:t>. </a:t>
            </a:r>
            <a:endParaRPr lang="ru-RU" sz="1600" dirty="0" smtClean="0"/>
          </a:p>
          <a:p>
            <a:r>
              <a:rPr lang="ru-RU" sz="1600" dirty="0" smtClean="0"/>
              <a:t>Сокращение </a:t>
            </a:r>
            <a:r>
              <a:rPr lang="ru-RU" sz="1600" dirty="0"/>
              <a:t>суммарного валового годового сброса после внедрения локальных очистных ожидается в 1,85 раза.</a:t>
            </a:r>
            <a:endParaRPr lang="ru-RU" sz="1600" dirty="0" smtClean="0"/>
          </a:p>
          <a:p>
            <a:r>
              <a:rPr lang="ru-RU" sz="1600" dirty="0" smtClean="0"/>
              <a:t>Планируемые затраты на внедрение ЛОС - </a:t>
            </a:r>
            <a:r>
              <a:rPr lang="ru-RU" sz="1600" b="1" dirty="0" smtClean="0"/>
              <a:t>порядка 600 млн. руб.</a:t>
            </a:r>
            <a:r>
              <a:rPr lang="ru-RU" sz="1600" dirty="0" smtClean="0"/>
              <a:t> </a:t>
            </a:r>
            <a:endParaRPr lang="ru-RU" sz="16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1681163" y="603464"/>
            <a:ext cx="9891077" cy="698071"/>
          </a:xfrm>
          <a:prstGeom prst="rect">
            <a:avLst/>
          </a:prstGeom>
          <a:noFill/>
        </p:spPr>
        <p:txBody>
          <a:bodyPr wrap="square" rIns="144000" bIns="36000" spcCol="360000">
            <a:spAutoFit/>
          </a:bodyPr>
          <a:lstStyle/>
          <a:p>
            <a:pPr eaLnBrk="1" fontAlgn="auto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 smtClean="0">
                <a:solidFill>
                  <a:schemeClr val="accent1"/>
                </a:solidFill>
              </a:rPr>
              <a:t>Проекты по охране водной среды в стадии реализации </a:t>
            </a:r>
            <a:endParaRPr lang="ru-RU" sz="3200" dirty="0" smtClean="0">
              <a:solidFill>
                <a:schemeClr val="accent1"/>
              </a:solidFill>
              <a:latin typeface="+mn-lt"/>
            </a:endParaRPr>
          </a:p>
          <a:p>
            <a:pPr eaLnBrk="1" fontAlgn="auto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solidFill>
                  <a:schemeClr val="accent1"/>
                </a:solidFill>
              </a:rPr>
              <a:t>Локальные очистные сооружения </a:t>
            </a:r>
            <a:endParaRPr lang="ru-RU" sz="1600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442" y="1301535"/>
            <a:ext cx="9503116" cy="303508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16" y="6077320"/>
            <a:ext cx="278217" cy="389882"/>
          </a:xfrm>
          <a:prstGeom prst="rect">
            <a:avLst/>
          </a:prstGeom>
        </p:spPr>
      </p:pic>
      <p:graphicFrame>
        <p:nvGraphicFramePr>
          <p:cNvPr id="23" name="Объект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1220815"/>
              </p:ext>
            </p:extLst>
          </p:nvPr>
        </p:nvGraphicFramePr>
        <p:xfrm>
          <a:off x="749281" y="6077320"/>
          <a:ext cx="673288" cy="4022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984" r:id="rId5" imgW="2638440" imgH="1576800" progId="">
                  <p:embed/>
                </p:oleObj>
              </mc:Choice>
              <mc:Fallback>
                <p:oleObj r:id="rId5" imgW="2638440" imgH="15768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9281" y="6077320"/>
                        <a:ext cx="673288" cy="40224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19786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0" y="682625"/>
            <a:ext cx="1101725" cy="539750"/>
            <a:chOff x="-323557" y="2539999"/>
            <a:chExt cx="1101532" cy="362858"/>
          </a:xfrm>
        </p:grpSpPr>
        <p:sp>
          <p:nvSpPr>
            <p:cNvPr id="9" name="Rectangle 8"/>
            <p:cNvSpPr/>
            <p:nvPr/>
          </p:nvSpPr>
          <p:spPr>
            <a:xfrm>
              <a:off x="-323557" y="2539999"/>
              <a:ext cx="619017" cy="36285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9745" y="2539999"/>
              <a:ext cx="109518" cy="36285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38310" y="2539999"/>
              <a:ext cx="107931" cy="36285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" name="Flowchart: Delay 1"/>
            <p:cNvSpPr/>
            <p:nvPr/>
          </p:nvSpPr>
          <p:spPr>
            <a:xfrm>
              <a:off x="562113" y="2539999"/>
              <a:ext cx="215862" cy="362858"/>
            </a:xfrm>
            <a:prstGeom prst="flowChartDelay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</p:grpSp>
      <p:grpSp>
        <p:nvGrpSpPr>
          <p:cNvPr id="12" name="Group 33"/>
          <p:cNvGrpSpPr>
            <a:grpSpLocks/>
          </p:cNvGrpSpPr>
          <p:nvPr/>
        </p:nvGrpSpPr>
        <p:grpSpPr bwMode="auto">
          <a:xfrm>
            <a:off x="652463" y="6317643"/>
            <a:ext cx="10772775" cy="304797"/>
            <a:chOff x="653143" y="6579458"/>
            <a:chExt cx="10771830" cy="304901"/>
          </a:xfrm>
        </p:grpSpPr>
        <p:grpSp>
          <p:nvGrpSpPr>
            <p:cNvPr id="13" name="Group 34"/>
            <p:cNvGrpSpPr>
              <a:grpSpLocks/>
            </p:cNvGrpSpPr>
            <p:nvPr/>
          </p:nvGrpSpPr>
          <p:grpSpPr bwMode="auto">
            <a:xfrm>
              <a:off x="653143" y="6579458"/>
              <a:ext cx="10771830" cy="304901"/>
              <a:chOff x="653143" y="6593972"/>
              <a:chExt cx="10771830" cy="304901"/>
            </a:xfrm>
          </p:grpSpPr>
          <p:grpSp>
            <p:nvGrpSpPr>
              <p:cNvPr id="15" name="Group 36"/>
              <p:cNvGrpSpPr>
                <a:grpSpLocks/>
              </p:cNvGrpSpPr>
              <p:nvPr/>
            </p:nvGrpSpPr>
            <p:grpSpPr bwMode="auto">
              <a:xfrm>
                <a:off x="653143" y="6593972"/>
                <a:ext cx="10771830" cy="304901"/>
                <a:chOff x="943430" y="6593972"/>
                <a:chExt cx="10771830" cy="304901"/>
              </a:xfrm>
            </p:grpSpPr>
            <p:sp>
              <p:nvSpPr>
                <p:cNvPr id="17" name="Subtitle 2"/>
                <p:cNvSpPr txBox="1">
                  <a:spLocks/>
                </p:cNvSpPr>
                <p:nvPr/>
              </p:nvSpPr>
              <p:spPr>
                <a:xfrm>
                  <a:off x="943430" y="6613026"/>
                  <a:ext cx="641294" cy="285847"/>
                </a:xfrm>
                <a:prstGeom prst="rect">
                  <a:avLst/>
                </a:prstGeom>
              </p:spPr>
              <p:txBody>
                <a:bodyPr>
                  <a:sp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fontAlgn="auto">
                    <a:spcAft>
                      <a:spcPts val="0"/>
                    </a:spcAft>
                    <a:buFont typeface="Arial" panose="020B0604020202020204" pitchFamily="34" charset="0"/>
                    <a:buNone/>
                    <a:defRPr/>
                  </a:pPr>
                  <a:endParaRPr lang="en-US" sz="1400" dirty="0">
                    <a:solidFill>
                      <a:schemeClr val="bg1">
                        <a:lumMod val="65000"/>
                      </a:schemeClr>
                    </a:solidFill>
                    <a:latin typeface="+mj-lt"/>
                  </a:endParaRPr>
                </a:p>
              </p:txBody>
            </p:sp>
            <p:sp>
              <p:nvSpPr>
                <p:cNvPr id="19" name="Subtitle 2"/>
                <p:cNvSpPr txBox="1">
                  <a:spLocks/>
                </p:cNvSpPr>
                <p:nvPr/>
              </p:nvSpPr>
              <p:spPr>
                <a:xfrm>
                  <a:off x="11177144" y="6593972"/>
                  <a:ext cx="538116" cy="285848"/>
                </a:xfrm>
                <a:prstGeom prst="rect">
                  <a:avLst/>
                </a:prstGeom>
              </p:spPr>
              <p:txBody>
                <a:bodyPr>
                  <a:spAutoFit/>
                </a:bodyPr>
                <a:lstStyle>
                  <a:lvl1pPr marL="0" indent="0" algn="ctr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None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r" fontAlgn="auto">
                    <a:spcAft>
                      <a:spcPts val="0"/>
                    </a:spcAft>
                    <a:defRPr/>
                  </a:pPr>
                  <a:r>
                    <a:rPr lang="ru-RU" sz="1400" b="1" dirty="0" smtClean="0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a:rPr>
                    <a:t>17</a:t>
                  </a:r>
                  <a:endParaRPr lang="en-US" sz="1400" b="1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p:grpSp>
          <p:cxnSp>
            <p:nvCxnSpPr>
              <p:cNvPr id="16" name="Straight Connector 37"/>
              <p:cNvCxnSpPr/>
              <p:nvPr/>
            </p:nvCxnSpPr>
            <p:spPr>
              <a:xfrm flipV="1">
                <a:off x="1471268" y="6738482"/>
                <a:ext cx="7114234" cy="8734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  <a:prstDash val="solid"/>
                <a:headEnd type="none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Subtitle 2"/>
            <p:cNvSpPr txBox="1">
              <a:spLocks/>
            </p:cNvSpPr>
            <p:nvPr/>
          </p:nvSpPr>
          <p:spPr>
            <a:xfrm>
              <a:off x="8746366" y="6606685"/>
              <a:ext cx="2462408" cy="244766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ru-RU" sz="1100" dirty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Челябинский Цинковый </a:t>
              </a:r>
              <a:r>
                <a:rPr lang="ru-RU" sz="1100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завод. 2018</a:t>
              </a:r>
              <a:endParaRPr lang="ru-RU" sz="1100" dirty="0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1578283" y="5317284"/>
            <a:ext cx="9153078" cy="1067403"/>
          </a:xfrm>
          <a:prstGeom prst="rect">
            <a:avLst/>
          </a:prstGeom>
          <a:noFill/>
        </p:spPr>
        <p:txBody>
          <a:bodyPr wrap="square" rIns="144000" bIns="36000" spcCol="360000">
            <a:spAutoFit/>
          </a:bodyPr>
          <a:lstStyle/>
          <a:p>
            <a:r>
              <a:rPr lang="ru-RU" sz="1600" b="1" dirty="0"/>
              <a:t>в 2018 г. по 2024 г. </a:t>
            </a:r>
            <a:r>
              <a:rPr lang="ru-RU" sz="1600" dirty="0"/>
              <a:t>планируется техническое перевооружение существующих очистных сооружений, установка доочистки хозяйственно-бытовых сточных вод, а также замена </a:t>
            </a:r>
            <a:r>
              <a:rPr lang="ru-RU" sz="1600" dirty="0" smtClean="0"/>
              <a:t>канализации на </a:t>
            </a:r>
            <a:r>
              <a:rPr lang="ru-RU" sz="1600" dirty="0"/>
              <a:t>участке от завода до очистных сооружений. </a:t>
            </a:r>
            <a:endParaRPr lang="ru-RU" sz="1600" dirty="0" smtClean="0"/>
          </a:p>
          <a:p>
            <a:r>
              <a:rPr lang="ru-RU" sz="1600" dirty="0" smtClean="0"/>
              <a:t>Ориентировочные </a:t>
            </a:r>
            <a:r>
              <a:rPr lang="ru-RU" sz="1600" dirty="0"/>
              <a:t>затраты составят </a:t>
            </a:r>
            <a:r>
              <a:rPr lang="ru-RU" sz="1600" b="1" dirty="0"/>
              <a:t>115 млн. руб.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681163" y="603464"/>
            <a:ext cx="9891077" cy="698071"/>
          </a:xfrm>
          <a:prstGeom prst="rect">
            <a:avLst/>
          </a:prstGeom>
          <a:noFill/>
        </p:spPr>
        <p:txBody>
          <a:bodyPr wrap="square" rIns="144000" bIns="36000" spcCol="360000">
            <a:spAutoFit/>
          </a:bodyPr>
          <a:lstStyle/>
          <a:p>
            <a:pPr eaLnBrk="1" fontAlgn="auto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>
                <a:solidFill>
                  <a:schemeClr val="accent1"/>
                </a:solidFill>
              </a:rPr>
              <a:t>Проекты по охране водной среды в стадии </a:t>
            </a:r>
            <a:r>
              <a:rPr lang="ru-RU" sz="3200" dirty="0" smtClean="0">
                <a:solidFill>
                  <a:schemeClr val="accent1"/>
                </a:solidFill>
              </a:rPr>
              <a:t>реализации </a:t>
            </a:r>
            <a:endParaRPr lang="ru-RU" sz="3200" dirty="0">
              <a:solidFill>
                <a:schemeClr val="accent1"/>
              </a:solidFill>
            </a:endParaRPr>
          </a:p>
          <a:p>
            <a:pPr eaLnBrk="1" fontAlgn="auto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solidFill>
                  <a:schemeClr val="accent1"/>
                </a:solidFill>
              </a:rPr>
              <a:t>Техническое перевооружение существующего участка очистных сооружений. </a:t>
            </a:r>
            <a:endParaRPr lang="ru-RU" sz="1600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595" y="1977330"/>
            <a:ext cx="4520942" cy="30163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609" y="1977330"/>
            <a:ext cx="4520942" cy="30163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16" y="6077320"/>
            <a:ext cx="278217" cy="389882"/>
          </a:xfrm>
          <a:prstGeom prst="rect">
            <a:avLst/>
          </a:prstGeom>
        </p:spPr>
      </p:pic>
      <p:graphicFrame>
        <p:nvGraphicFramePr>
          <p:cNvPr id="23" name="Объект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1220815"/>
              </p:ext>
            </p:extLst>
          </p:nvPr>
        </p:nvGraphicFramePr>
        <p:xfrm>
          <a:off x="749281" y="6077320"/>
          <a:ext cx="673288" cy="4022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007" r:id="rId6" imgW="2638440" imgH="1576800" progId="">
                  <p:embed/>
                </p:oleObj>
              </mc:Choice>
              <mc:Fallback>
                <p:oleObj r:id="rId6" imgW="2638440" imgH="15768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9281" y="6077320"/>
                        <a:ext cx="673288" cy="40224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6852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0" y="682625"/>
            <a:ext cx="1101725" cy="539750"/>
            <a:chOff x="-323557" y="2539999"/>
            <a:chExt cx="1101532" cy="362858"/>
          </a:xfrm>
        </p:grpSpPr>
        <p:sp>
          <p:nvSpPr>
            <p:cNvPr id="9" name="Rectangle 8"/>
            <p:cNvSpPr/>
            <p:nvPr/>
          </p:nvSpPr>
          <p:spPr>
            <a:xfrm>
              <a:off x="-323557" y="2539999"/>
              <a:ext cx="619017" cy="36285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9745" y="2539999"/>
              <a:ext cx="109518" cy="36285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38310" y="2539999"/>
              <a:ext cx="107931" cy="36285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" name="Flowchart: Delay 1"/>
            <p:cNvSpPr/>
            <p:nvPr/>
          </p:nvSpPr>
          <p:spPr>
            <a:xfrm>
              <a:off x="562113" y="2539999"/>
              <a:ext cx="215862" cy="362858"/>
            </a:xfrm>
            <a:prstGeom prst="flowChartDelay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</p:grpSp>
      <p:grpSp>
        <p:nvGrpSpPr>
          <p:cNvPr id="17" name="Group 33"/>
          <p:cNvGrpSpPr>
            <a:grpSpLocks/>
          </p:cNvGrpSpPr>
          <p:nvPr/>
        </p:nvGrpSpPr>
        <p:grpSpPr bwMode="auto">
          <a:xfrm>
            <a:off x="652463" y="6317643"/>
            <a:ext cx="10772775" cy="304797"/>
            <a:chOff x="653143" y="6579458"/>
            <a:chExt cx="10771830" cy="304901"/>
          </a:xfrm>
        </p:grpSpPr>
        <p:grpSp>
          <p:nvGrpSpPr>
            <p:cNvPr id="19" name="Group 34"/>
            <p:cNvGrpSpPr>
              <a:grpSpLocks/>
            </p:cNvGrpSpPr>
            <p:nvPr/>
          </p:nvGrpSpPr>
          <p:grpSpPr bwMode="auto">
            <a:xfrm>
              <a:off x="653143" y="6579458"/>
              <a:ext cx="10771830" cy="304901"/>
              <a:chOff x="653143" y="6593972"/>
              <a:chExt cx="10771830" cy="304901"/>
            </a:xfrm>
          </p:grpSpPr>
          <p:grpSp>
            <p:nvGrpSpPr>
              <p:cNvPr id="21" name="Group 36"/>
              <p:cNvGrpSpPr>
                <a:grpSpLocks/>
              </p:cNvGrpSpPr>
              <p:nvPr/>
            </p:nvGrpSpPr>
            <p:grpSpPr bwMode="auto">
              <a:xfrm>
                <a:off x="653143" y="6593972"/>
                <a:ext cx="10771830" cy="304901"/>
                <a:chOff x="943430" y="6593972"/>
                <a:chExt cx="10771830" cy="304901"/>
              </a:xfrm>
            </p:grpSpPr>
            <p:sp>
              <p:nvSpPr>
                <p:cNvPr id="25" name="Subtitle 2"/>
                <p:cNvSpPr txBox="1">
                  <a:spLocks/>
                </p:cNvSpPr>
                <p:nvPr/>
              </p:nvSpPr>
              <p:spPr>
                <a:xfrm>
                  <a:off x="943430" y="6613026"/>
                  <a:ext cx="641294" cy="285847"/>
                </a:xfrm>
                <a:prstGeom prst="rect">
                  <a:avLst/>
                </a:prstGeom>
              </p:spPr>
              <p:txBody>
                <a:bodyPr>
                  <a:sp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fontAlgn="auto">
                    <a:spcAft>
                      <a:spcPts val="0"/>
                    </a:spcAft>
                    <a:buFont typeface="Arial" panose="020B0604020202020204" pitchFamily="34" charset="0"/>
                    <a:buNone/>
                    <a:defRPr/>
                  </a:pPr>
                  <a:endParaRPr lang="en-US" sz="1400" dirty="0">
                    <a:solidFill>
                      <a:schemeClr val="bg1">
                        <a:lumMod val="65000"/>
                      </a:schemeClr>
                    </a:solidFill>
                    <a:latin typeface="+mj-lt"/>
                  </a:endParaRPr>
                </a:p>
              </p:txBody>
            </p:sp>
            <p:sp>
              <p:nvSpPr>
                <p:cNvPr id="26" name="Subtitle 2"/>
                <p:cNvSpPr txBox="1">
                  <a:spLocks/>
                </p:cNvSpPr>
                <p:nvPr/>
              </p:nvSpPr>
              <p:spPr>
                <a:xfrm>
                  <a:off x="11177144" y="6593972"/>
                  <a:ext cx="538116" cy="285848"/>
                </a:xfrm>
                <a:prstGeom prst="rect">
                  <a:avLst/>
                </a:prstGeom>
              </p:spPr>
              <p:txBody>
                <a:bodyPr>
                  <a:spAutoFit/>
                </a:bodyPr>
                <a:lstStyle>
                  <a:lvl1pPr marL="0" indent="0" algn="ctr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None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r" fontAlgn="auto">
                    <a:spcAft>
                      <a:spcPts val="0"/>
                    </a:spcAft>
                    <a:defRPr/>
                  </a:pPr>
                  <a:r>
                    <a:rPr lang="ru-RU" sz="1400" b="1" dirty="0" smtClean="0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a:rPr>
                    <a:t>18</a:t>
                  </a:r>
                  <a:endParaRPr lang="en-US" sz="1400" b="1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p:grpSp>
          <p:cxnSp>
            <p:nvCxnSpPr>
              <p:cNvPr id="23" name="Straight Connector 37"/>
              <p:cNvCxnSpPr/>
              <p:nvPr/>
            </p:nvCxnSpPr>
            <p:spPr>
              <a:xfrm flipV="1">
                <a:off x="1471268" y="6738482"/>
                <a:ext cx="7114234" cy="8734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  <a:prstDash val="solid"/>
                <a:headEnd type="none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Subtitle 2"/>
            <p:cNvSpPr txBox="1">
              <a:spLocks/>
            </p:cNvSpPr>
            <p:nvPr/>
          </p:nvSpPr>
          <p:spPr>
            <a:xfrm>
              <a:off x="8746366" y="6606685"/>
              <a:ext cx="2462408" cy="244766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ru-RU" sz="1100" dirty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Челябинский Цинковый </a:t>
              </a:r>
              <a:r>
                <a:rPr lang="ru-RU" sz="1100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завод. 2018</a:t>
              </a:r>
              <a:endParaRPr lang="ru-RU" sz="1100" dirty="0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683658" y="552168"/>
            <a:ext cx="9461158" cy="800663"/>
          </a:xfrm>
          <a:prstGeom prst="rect">
            <a:avLst/>
          </a:prstGeom>
          <a:noFill/>
        </p:spPr>
        <p:txBody>
          <a:bodyPr wrap="square" rIns="144000" bIns="36000" spcCol="360000">
            <a:spAutoFit/>
          </a:bodyPr>
          <a:lstStyle/>
          <a:p>
            <a:pPr eaLnBrk="1" fontAlgn="auto" hangingPunct="1">
              <a:lnSpc>
                <a:spcPts val="284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 smtClean="0">
                <a:solidFill>
                  <a:schemeClr val="accent1"/>
                </a:solidFill>
                <a:latin typeface="+mn-lt"/>
              </a:rPr>
              <a:t>Проекты в области обращения с отходами</a:t>
            </a:r>
          </a:p>
          <a:p>
            <a:pPr eaLnBrk="1" fontAlgn="auto" hangingPunct="1">
              <a:lnSpc>
                <a:spcPts val="284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solidFill>
                  <a:schemeClr val="accent1"/>
                </a:solidFill>
                <a:latin typeface="+mn-lt"/>
              </a:rPr>
              <a:t>Комплекс </a:t>
            </a:r>
            <a:r>
              <a:rPr lang="ru-RU" sz="1600" dirty="0" err="1" smtClean="0">
                <a:solidFill>
                  <a:schemeClr val="accent1"/>
                </a:solidFill>
                <a:latin typeface="+mn-lt"/>
              </a:rPr>
              <a:t>вельц</a:t>
            </a:r>
            <a:r>
              <a:rPr lang="ru-RU" sz="1600" dirty="0" smtClean="0">
                <a:solidFill>
                  <a:schemeClr val="accent1"/>
                </a:solidFill>
                <a:latin typeface="+mn-lt"/>
              </a:rPr>
              <a:t>-печи №6</a:t>
            </a:r>
            <a:endParaRPr lang="ru-RU" sz="1600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60" name="Рисунок 5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16" y="6077320"/>
            <a:ext cx="278217" cy="389882"/>
          </a:xfrm>
          <a:prstGeom prst="rect">
            <a:avLst/>
          </a:prstGeom>
        </p:spPr>
      </p:pic>
      <p:graphicFrame>
        <p:nvGraphicFramePr>
          <p:cNvPr id="61" name="Объект 6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1220815"/>
              </p:ext>
            </p:extLst>
          </p:nvPr>
        </p:nvGraphicFramePr>
        <p:xfrm>
          <a:off x="749281" y="6077320"/>
          <a:ext cx="673288" cy="4022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387" r:id="rId4" imgW="2638440" imgH="1576800" progId="">
                  <p:embed/>
                </p:oleObj>
              </mc:Choice>
              <mc:Fallback>
                <p:oleObj r:id="rId4" imgW="2638440" imgH="15768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9281" y="6077320"/>
                        <a:ext cx="673288" cy="40224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Прямоугольник 26"/>
          <p:cNvSpPr/>
          <p:nvPr/>
        </p:nvSpPr>
        <p:spPr>
          <a:xfrm>
            <a:off x="393716" y="1624122"/>
            <a:ext cx="1158843" cy="3887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445508" y="1606936"/>
            <a:ext cx="10251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Отходы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181" y="2136999"/>
            <a:ext cx="5282071" cy="32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816" y="2167484"/>
            <a:ext cx="4887000" cy="32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Прямоугольник 11"/>
          <p:cNvSpPr/>
          <p:nvPr/>
        </p:nvSpPr>
        <p:spPr>
          <a:xfrm>
            <a:off x="1293813" y="5530466"/>
            <a:ext cx="922178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1F497D"/>
                </a:solidFill>
                <a:ea typeface="Calibri" panose="020F0502020204030204" pitchFamily="34" charset="0"/>
              </a:rPr>
              <a:t> </a:t>
            </a:r>
            <a:r>
              <a:rPr lang="ru-RU" sz="1600" dirty="0"/>
              <a:t>В конце 2016 года был запущен комплекс </a:t>
            </a:r>
            <a:r>
              <a:rPr lang="ru-RU" sz="1600" dirty="0" err="1"/>
              <a:t>вельц</a:t>
            </a:r>
            <a:r>
              <a:rPr lang="ru-RU" sz="1600" dirty="0"/>
              <a:t>-печи № 6. Его проектная мощность составляет </a:t>
            </a:r>
            <a:r>
              <a:rPr lang="ru-RU" sz="1600" b="1" dirty="0"/>
              <a:t>296 тонн/сутки.</a:t>
            </a:r>
          </a:p>
          <a:p>
            <a:r>
              <a:rPr lang="ru-RU" sz="1600" dirty="0"/>
              <a:t>Затраты по КВП № 6 составили около </a:t>
            </a:r>
            <a:r>
              <a:rPr lang="ru-RU" sz="1600" b="1" dirty="0"/>
              <a:t>1,5 </a:t>
            </a:r>
            <a:r>
              <a:rPr lang="ru-RU" sz="1600" b="1" dirty="0" err="1"/>
              <a:t>млрд.руб</a:t>
            </a:r>
            <a:r>
              <a:rPr lang="ru-RU" sz="1600" b="1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92627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7" grpId="0" animBg="1"/>
      <p:bldP spid="28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0" y="682625"/>
            <a:ext cx="1101725" cy="539750"/>
            <a:chOff x="-323557" y="2539999"/>
            <a:chExt cx="1101532" cy="362858"/>
          </a:xfrm>
        </p:grpSpPr>
        <p:sp>
          <p:nvSpPr>
            <p:cNvPr id="9" name="Rectangle 8"/>
            <p:cNvSpPr/>
            <p:nvPr/>
          </p:nvSpPr>
          <p:spPr>
            <a:xfrm>
              <a:off x="-323557" y="2539999"/>
              <a:ext cx="619017" cy="36285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9745" y="2539999"/>
              <a:ext cx="109518" cy="36285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38310" y="2539999"/>
              <a:ext cx="107931" cy="36285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" name="Flowchart: Delay 1"/>
            <p:cNvSpPr/>
            <p:nvPr/>
          </p:nvSpPr>
          <p:spPr>
            <a:xfrm>
              <a:off x="562113" y="2539999"/>
              <a:ext cx="215862" cy="362858"/>
            </a:xfrm>
            <a:prstGeom prst="flowChartDelay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</p:grpSp>
      <p:grpSp>
        <p:nvGrpSpPr>
          <p:cNvPr id="17" name="Group 33"/>
          <p:cNvGrpSpPr>
            <a:grpSpLocks/>
          </p:cNvGrpSpPr>
          <p:nvPr/>
        </p:nvGrpSpPr>
        <p:grpSpPr bwMode="auto">
          <a:xfrm>
            <a:off x="652463" y="6317643"/>
            <a:ext cx="10772775" cy="304797"/>
            <a:chOff x="653143" y="6579458"/>
            <a:chExt cx="10771830" cy="304901"/>
          </a:xfrm>
        </p:grpSpPr>
        <p:grpSp>
          <p:nvGrpSpPr>
            <p:cNvPr id="19" name="Group 34"/>
            <p:cNvGrpSpPr>
              <a:grpSpLocks/>
            </p:cNvGrpSpPr>
            <p:nvPr/>
          </p:nvGrpSpPr>
          <p:grpSpPr bwMode="auto">
            <a:xfrm>
              <a:off x="653143" y="6579458"/>
              <a:ext cx="10771830" cy="304901"/>
              <a:chOff x="653143" y="6593972"/>
              <a:chExt cx="10771830" cy="304901"/>
            </a:xfrm>
          </p:grpSpPr>
          <p:grpSp>
            <p:nvGrpSpPr>
              <p:cNvPr id="21" name="Group 36"/>
              <p:cNvGrpSpPr>
                <a:grpSpLocks/>
              </p:cNvGrpSpPr>
              <p:nvPr/>
            </p:nvGrpSpPr>
            <p:grpSpPr bwMode="auto">
              <a:xfrm>
                <a:off x="653143" y="6593972"/>
                <a:ext cx="10771830" cy="304901"/>
                <a:chOff x="943430" y="6593972"/>
                <a:chExt cx="10771830" cy="304901"/>
              </a:xfrm>
            </p:grpSpPr>
            <p:sp>
              <p:nvSpPr>
                <p:cNvPr id="25" name="Subtitle 2"/>
                <p:cNvSpPr txBox="1">
                  <a:spLocks/>
                </p:cNvSpPr>
                <p:nvPr/>
              </p:nvSpPr>
              <p:spPr>
                <a:xfrm>
                  <a:off x="943430" y="6613026"/>
                  <a:ext cx="641294" cy="285847"/>
                </a:xfrm>
                <a:prstGeom prst="rect">
                  <a:avLst/>
                </a:prstGeom>
              </p:spPr>
              <p:txBody>
                <a:bodyPr>
                  <a:sp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fontAlgn="auto">
                    <a:spcAft>
                      <a:spcPts val="0"/>
                    </a:spcAft>
                    <a:buFont typeface="Arial" panose="020B0604020202020204" pitchFamily="34" charset="0"/>
                    <a:buNone/>
                    <a:defRPr/>
                  </a:pPr>
                  <a:endParaRPr lang="en-US" sz="1400" dirty="0">
                    <a:solidFill>
                      <a:schemeClr val="bg1">
                        <a:lumMod val="65000"/>
                      </a:schemeClr>
                    </a:solidFill>
                    <a:latin typeface="+mj-lt"/>
                  </a:endParaRPr>
                </a:p>
              </p:txBody>
            </p:sp>
            <p:sp>
              <p:nvSpPr>
                <p:cNvPr id="26" name="Subtitle 2"/>
                <p:cNvSpPr txBox="1">
                  <a:spLocks/>
                </p:cNvSpPr>
                <p:nvPr/>
              </p:nvSpPr>
              <p:spPr>
                <a:xfrm>
                  <a:off x="11177144" y="6593972"/>
                  <a:ext cx="538116" cy="286330"/>
                </a:xfrm>
                <a:prstGeom prst="rect">
                  <a:avLst/>
                </a:prstGeom>
              </p:spPr>
              <p:txBody>
                <a:bodyPr>
                  <a:spAutoFit/>
                </a:bodyPr>
                <a:lstStyle>
                  <a:lvl1pPr marL="0" indent="0" algn="ctr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None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r" fontAlgn="auto">
                    <a:spcAft>
                      <a:spcPts val="0"/>
                    </a:spcAft>
                    <a:defRPr/>
                  </a:pPr>
                  <a:r>
                    <a:rPr lang="ru-RU" sz="1400" b="1" dirty="0" smtClean="0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a:rPr>
                    <a:t>1</a:t>
                  </a:r>
                </a:p>
              </p:txBody>
            </p:sp>
          </p:grpSp>
          <p:cxnSp>
            <p:nvCxnSpPr>
              <p:cNvPr id="23" name="Straight Connector 37"/>
              <p:cNvCxnSpPr/>
              <p:nvPr/>
            </p:nvCxnSpPr>
            <p:spPr>
              <a:xfrm flipV="1">
                <a:off x="1471268" y="6738482"/>
                <a:ext cx="7114234" cy="8734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  <a:prstDash val="solid"/>
                <a:headEnd type="none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Subtitle 2"/>
            <p:cNvSpPr txBox="1">
              <a:spLocks/>
            </p:cNvSpPr>
            <p:nvPr/>
          </p:nvSpPr>
          <p:spPr>
            <a:xfrm>
              <a:off x="8746366" y="6606685"/>
              <a:ext cx="2462408" cy="244766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ru-RU" sz="1100" dirty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Челябинский Цинковый </a:t>
              </a:r>
              <a:r>
                <a:rPr lang="ru-RU" sz="1100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завод. 2018</a:t>
              </a:r>
              <a:endParaRPr lang="ru-RU" sz="1100" dirty="0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</p:grpSp>
      <p:graphicFrame>
        <p:nvGraphicFramePr>
          <p:cNvPr id="28" name="Объект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6065666"/>
              </p:ext>
            </p:extLst>
          </p:nvPr>
        </p:nvGraphicFramePr>
        <p:xfrm>
          <a:off x="749281" y="6077320"/>
          <a:ext cx="673288" cy="4022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7" r:id="rId3" imgW="2638440" imgH="1576800" progId="">
                  <p:embed/>
                </p:oleObj>
              </mc:Choice>
              <mc:Fallback>
                <p:oleObj r:id="rId3" imgW="2638440" imgH="1576800" progId="">
                  <p:embed/>
                  <p:pic>
                    <p:nvPicPr>
                      <p:cNvPr id="0" name="Picture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9281" y="6077320"/>
                        <a:ext cx="673288" cy="40224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1222170" y="452532"/>
            <a:ext cx="9090977" cy="460186"/>
          </a:xfrm>
          <a:prstGeom prst="rect">
            <a:avLst/>
          </a:prstGeom>
          <a:noFill/>
        </p:spPr>
        <p:txBody>
          <a:bodyPr wrap="square" rIns="144000" bIns="36000" spcCol="360000">
            <a:spAutoFit/>
          </a:bodyPr>
          <a:lstStyle/>
          <a:p>
            <a:pPr algn="ctr" eaLnBrk="1" fontAlgn="auto" hangingPunct="1">
              <a:lnSpc>
                <a:spcPts val="284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 smtClean="0">
                <a:solidFill>
                  <a:schemeClr val="accent1"/>
                </a:solidFill>
                <a:latin typeface="+mn-lt"/>
              </a:rPr>
              <a:t>ПАО «Челябинский цинковый завод»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683659" y="5582048"/>
            <a:ext cx="8826154" cy="821182"/>
          </a:xfrm>
          <a:prstGeom prst="rect">
            <a:avLst/>
          </a:prstGeom>
          <a:noFill/>
        </p:spPr>
        <p:txBody>
          <a:bodyPr wrap="square" rIns="144000" bIns="36000" spcCol="360000">
            <a:spAutoFit/>
          </a:bodyPr>
          <a:lstStyle/>
          <a:p>
            <a:r>
              <a:rPr lang="ru-RU" sz="1600" dirty="0"/>
              <a:t>ЧЦЗ сегодня является крупнейшим в России производителем цинка и сплавов на его основе и единственным производителем цинка марки </a:t>
            </a:r>
            <a:r>
              <a:rPr lang="en-US" sz="1600" b="1" dirty="0"/>
              <a:t>Special High Grade</a:t>
            </a:r>
            <a:r>
              <a:rPr lang="ru-RU" sz="1600" dirty="0"/>
              <a:t>.  Помимо цинка, предприятие также производит серную кислоту, индий, кадмий.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518" y="1150833"/>
            <a:ext cx="5784000" cy="433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16" y="6077320"/>
            <a:ext cx="278217" cy="3898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0" y="682625"/>
            <a:ext cx="1101725" cy="539750"/>
            <a:chOff x="-323557" y="2539999"/>
            <a:chExt cx="1101532" cy="362858"/>
          </a:xfrm>
        </p:grpSpPr>
        <p:sp>
          <p:nvSpPr>
            <p:cNvPr id="9" name="Rectangle 8"/>
            <p:cNvSpPr/>
            <p:nvPr/>
          </p:nvSpPr>
          <p:spPr>
            <a:xfrm>
              <a:off x="-323557" y="2539999"/>
              <a:ext cx="619017" cy="36285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9745" y="2539999"/>
              <a:ext cx="109518" cy="36285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38310" y="2539999"/>
              <a:ext cx="107931" cy="36285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" name="Flowchart: Delay 1"/>
            <p:cNvSpPr/>
            <p:nvPr/>
          </p:nvSpPr>
          <p:spPr>
            <a:xfrm>
              <a:off x="562113" y="2539999"/>
              <a:ext cx="215862" cy="362858"/>
            </a:xfrm>
            <a:prstGeom prst="flowChartDelay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681163" y="603464"/>
            <a:ext cx="9891077" cy="698071"/>
          </a:xfrm>
          <a:prstGeom prst="rect">
            <a:avLst/>
          </a:prstGeom>
          <a:noFill/>
        </p:spPr>
        <p:txBody>
          <a:bodyPr wrap="square" rIns="144000" bIns="36000" spcCol="360000">
            <a:spAutoFit/>
          </a:bodyPr>
          <a:lstStyle/>
          <a:p>
            <a:pPr eaLnBrk="1" fontAlgn="auto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>
                <a:solidFill>
                  <a:schemeClr val="accent1"/>
                </a:solidFill>
              </a:rPr>
              <a:t>Внедренные </a:t>
            </a:r>
            <a:r>
              <a:rPr lang="ru-RU" sz="3200" dirty="0" smtClean="0">
                <a:solidFill>
                  <a:schemeClr val="accent1"/>
                </a:solidFill>
              </a:rPr>
              <a:t>проекты в области обращения с отходами </a:t>
            </a:r>
            <a:endParaRPr lang="ru-RU" sz="3200" dirty="0" smtClean="0">
              <a:solidFill>
                <a:schemeClr val="accent1"/>
              </a:solidFill>
              <a:latin typeface="+mn-lt"/>
            </a:endParaRPr>
          </a:p>
          <a:p>
            <a:pPr eaLnBrk="1" fontAlgn="auto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1"/>
                </a:solidFill>
              </a:rPr>
              <a:t>Комплекс </a:t>
            </a:r>
            <a:r>
              <a:rPr lang="ru-RU" dirty="0" err="1" smtClean="0">
                <a:solidFill>
                  <a:schemeClr val="accent1"/>
                </a:solidFill>
              </a:rPr>
              <a:t>вельц</a:t>
            </a:r>
            <a:r>
              <a:rPr lang="ru-RU" dirty="0" smtClean="0">
                <a:solidFill>
                  <a:schemeClr val="accent1"/>
                </a:solidFill>
              </a:rPr>
              <a:t>-печи № 6</a:t>
            </a:r>
            <a:endParaRPr lang="ru-RU" dirty="0">
              <a:solidFill>
                <a:schemeClr val="accent1"/>
              </a:solidFill>
              <a:latin typeface="+mn-lt"/>
            </a:endParaRPr>
          </a:p>
        </p:txBody>
      </p:sp>
      <p:grpSp>
        <p:nvGrpSpPr>
          <p:cNvPr id="55" name="Group 33"/>
          <p:cNvGrpSpPr>
            <a:grpSpLocks/>
          </p:cNvGrpSpPr>
          <p:nvPr/>
        </p:nvGrpSpPr>
        <p:grpSpPr bwMode="auto">
          <a:xfrm>
            <a:off x="652463" y="6317643"/>
            <a:ext cx="10772775" cy="304797"/>
            <a:chOff x="653143" y="6579458"/>
            <a:chExt cx="10771830" cy="304901"/>
          </a:xfrm>
        </p:grpSpPr>
        <p:grpSp>
          <p:nvGrpSpPr>
            <p:cNvPr id="56" name="Group 34"/>
            <p:cNvGrpSpPr>
              <a:grpSpLocks/>
            </p:cNvGrpSpPr>
            <p:nvPr/>
          </p:nvGrpSpPr>
          <p:grpSpPr bwMode="auto">
            <a:xfrm>
              <a:off x="653143" y="6579458"/>
              <a:ext cx="10771830" cy="304901"/>
              <a:chOff x="653143" y="6593972"/>
              <a:chExt cx="10771830" cy="304901"/>
            </a:xfrm>
          </p:grpSpPr>
          <p:grpSp>
            <p:nvGrpSpPr>
              <p:cNvPr id="58" name="Group 36"/>
              <p:cNvGrpSpPr>
                <a:grpSpLocks/>
              </p:cNvGrpSpPr>
              <p:nvPr/>
            </p:nvGrpSpPr>
            <p:grpSpPr bwMode="auto">
              <a:xfrm>
                <a:off x="653143" y="6593972"/>
                <a:ext cx="10771830" cy="304901"/>
                <a:chOff x="943430" y="6593972"/>
                <a:chExt cx="10771830" cy="304901"/>
              </a:xfrm>
            </p:grpSpPr>
            <p:sp>
              <p:nvSpPr>
                <p:cNvPr id="60" name="Subtitle 2"/>
                <p:cNvSpPr txBox="1">
                  <a:spLocks/>
                </p:cNvSpPr>
                <p:nvPr/>
              </p:nvSpPr>
              <p:spPr>
                <a:xfrm>
                  <a:off x="943430" y="6613026"/>
                  <a:ext cx="641294" cy="285847"/>
                </a:xfrm>
                <a:prstGeom prst="rect">
                  <a:avLst/>
                </a:prstGeom>
              </p:spPr>
              <p:txBody>
                <a:bodyPr>
                  <a:sp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fontAlgn="auto">
                    <a:spcAft>
                      <a:spcPts val="0"/>
                    </a:spcAft>
                    <a:buFont typeface="Arial" panose="020B0604020202020204" pitchFamily="34" charset="0"/>
                    <a:buNone/>
                    <a:defRPr/>
                  </a:pPr>
                  <a:endParaRPr lang="en-US" sz="1400" dirty="0">
                    <a:solidFill>
                      <a:schemeClr val="bg1">
                        <a:lumMod val="65000"/>
                      </a:schemeClr>
                    </a:solidFill>
                    <a:latin typeface="+mj-lt"/>
                  </a:endParaRPr>
                </a:p>
              </p:txBody>
            </p:sp>
            <p:sp>
              <p:nvSpPr>
                <p:cNvPr id="61" name="Subtitle 2"/>
                <p:cNvSpPr txBox="1">
                  <a:spLocks/>
                </p:cNvSpPr>
                <p:nvPr/>
              </p:nvSpPr>
              <p:spPr>
                <a:xfrm>
                  <a:off x="11177144" y="6593972"/>
                  <a:ext cx="538116" cy="285848"/>
                </a:xfrm>
                <a:prstGeom prst="rect">
                  <a:avLst/>
                </a:prstGeom>
              </p:spPr>
              <p:txBody>
                <a:bodyPr>
                  <a:spAutoFit/>
                </a:bodyPr>
                <a:lstStyle>
                  <a:lvl1pPr marL="0" indent="0" algn="ctr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None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r" fontAlgn="auto">
                    <a:spcAft>
                      <a:spcPts val="0"/>
                    </a:spcAft>
                    <a:defRPr/>
                  </a:pPr>
                  <a:r>
                    <a:rPr lang="ru-RU" sz="1400" b="1" dirty="0" smtClean="0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a:rPr>
                    <a:t>19</a:t>
                  </a:r>
                  <a:endParaRPr lang="en-US" sz="1400" b="1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p:grpSp>
          <p:cxnSp>
            <p:nvCxnSpPr>
              <p:cNvPr id="59" name="Straight Connector 37"/>
              <p:cNvCxnSpPr/>
              <p:nvPr/>
            </p:nvCxnSpPr>
            <p:spPr>
              <a:xfrm flipV="1">
                <a:off x="1471268" y="6738482"/>
                <a:ext cx="7114234" cy="8734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  <a:prstDash val="solid"/>
                <a:headEnd type="none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7" name="Subtitle 2"/>
            <p:cNvSpPr txBox="1">
              <a:spLocks/>
            </p:cNvSpPr>
            <p:nvPr/>
          </p:nvSpPr>
          <p:spPr>
            <a:xfrm>
              <a:off x="8746366" y="6606685"/>
              <a:ext cx="2462408" cy="244766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ru-RU" sz="1100" dirty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Челябинский Цинковый </a:t>
              </a:r>
              <a:r>
                <a:rPr lang="ru-RU" sz="1100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завод.  2018</a:t>
              </a:r>
              <a:endParaRPr lang="ru-RU" sz="1100" dirty="0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63" name="TextBox 62"/>
          <p:cNvSpPr txBox="1"/>
          <p:nvPr/>
        </p:nvSpPr>
        <p:spPr>
          <a:xfrm>
            <a:off x="1681163" y="5331648"/>
            <a:ext cx="9891077" cy="574961"/>
          </a:xfrm>
          <a:prstGeom prst="rect">
            <a:avLst/>
          </a:prstGeom>
          <a:noFill/>
        </p:spPr>
        <p:txBody>
          <a:bodyPr wrap="square" rIns="144000" bIns="36000" spcCol="360000">
            <a:spAutoFit/>
          </a:bodyPr>
          <a:lstStyle/>
          <a:p>
            <a:r>
              <a:rPr lang="ru-RU" sz="1600" dirty="0" smtClean="0">
                <a:ea typeface="Calibri" panose="020F0502020204030204" pitchFamily="34" charset="0"/>
              </a:rPr>
              <a:t>До пуска </a:t>
            </a:r>
            <a:r>
              <a:rPr lang="ru-RU" sz="1600" dirty="0">
                <a:ea typeface="Calibri" panose="020F0502020204030204" pitchFamily="34" charset="0"/>
              </a:rPr>
              <a:t>в 2015 г. производительность </a:t>
            </a:r>
            <a:r>
              <a:rPr lang="ru-RU" sz="1600" dirty="0" err="1">
                <a:ea typeface="Calibri" panose="020F0502020204030204" pitchFamily="34" charset="0"/>
              </a:rPr>
              <a:t>вельц</a:t>
            </a:r>
            <a:r>
              <a:rPr lang="ru-RU" sz="1600" dirty="0">
                <a:ea typeface="Calibri" panose="020F0502020204030204" pitchFamily="34" charset="0"/>
              </a:rPr>
              <a:t>-цеха </a:t>
            </a:r>
            <a:r>
              <a:rPr lang="ru-RU" sz="1600" dirty="0" smtClean="0">
                <a:ea typeface="Calibri" panose="020F0502020204030204" pitchFamily="34" charset="0"/>
              </a:rPr>
              <a:t>составляла 155</a:t>
            </a:r>
            <a:r>
              <a:rPr lang="en-US" sz="1600" dirty="0" smtClean="0">
                <a:ea typeface="Calibri" panose="020F0502020204030204" pitchFamily="34" charset="0"/>
              </a:rPr>
              <a:t> </a:t>
            </a:r>
            <a:r>
              <a:rPr lang="ru-RU" sz="1600" dirty="0" smtClean="0">
                <a:ea typeface="Calibri" panose="020F0502020204030204" pitchFamily="34" charset="0"/>
              </a:rPr>
              <a:t>000 </a:t>
            </a:r>
            <a:r>
              <a:rPr lang="ru-RU" sz="1600" dirty="0">
                <a:ea typeface="Calibri" panose="020F0502020204030204" pitchFamily="34" charset="0"/>
              </a:rPr>
              <a:t>т/год (по сухому весу). </a:t>
            </a:r>
            <a:endParaRPr lang="ru-RU" sz="1600" dirty="0" smtClean="0">
              <a:ea typeface="Calibri" panose="020F0502020204030204" pitchFamily="34" charset="0"/>
            </a:endParaRPr>
          </a:p>
          <a:p>
            <a:r>
              <a:rPr lang="ru-RU" sz="1600" dirty="0" smtClean="0">
                <a:ea typeface="Calibri" panose="020F0502020204030204" pitchFamily="34" charset="0"/>
              </a:rPr>
              <a:t>а </a:t>
            </a:r>
            <a:r>
              <a:rPr lang="ru-RU" sz="1600" dirty="0">
                <a:ea typeface="Calibri" panose="020F0502020204030204" pitchFamily="34" charset="0"/>
              </a:rPr>
              <a:t>в 2019 г. – </a:t>
            </a:r>
            <a:r>
              <a:rPr lang="ru-RU" sz="1600" dirty="0" smtClean="0">
                <a:ea typeface="Calibri" panose="020F0502020204030204" pitchFamily="34" charset="0"/>
              </a:rPr>
              <a:t>223 000 </a:t>
            </a:r>
            <a:r>
              <a:rPr lang="ru-RU" sz="1600" dirty="0">
                <a:ea typeface="Calibri" panose="020F0502020204030204" pitchFamily="34" charset="0"/>
              </a:rPr>
              <a:t>т/год. </a:t>
            </a:r>
            <a:endParaRPr lang="ru-RU" sz="1600" dirty="0" smtClean="0">
              <a:ea typeface="Calibri" panose="020F0502020204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16"/>
          <a:stretch/>
        </p:blipFill>
        <p:spPr>
          <a:xfrm>
            <a:off x="2408691" y="1611088"/>
            <a:ext cx="7374618" cy="35389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6264998" y="1776540"/>
            <a:ext cx="4799126" cy="941989"/>
          </a:xfrm>
          <a:prstGeom prst="rect">
            <a:avLst/>
          </a:prstGeom>
          <a:solidFill>
            <a:schemeClr val="accent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6354802" y="1894456"/>
            <a:ext cx="48013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Вельц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-цех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является основным подразделением завода, производственная деятельность которого связана с переработкой цинковых </a:t>
            </a:r>
            <a:r>
              <a:rPr lang="ru-RU" sz="1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кеков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вторичного цинк-содержащего сырья с получением </a:t>
            </a:r>
            <a:r>
              <a:rPr lang="ru-RU" sz="1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вельц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-окиси. 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264998" y="3035006"/>
            <a:ext cx="4799126" cy="941989"/>
          </a:xfrm>
          <a:prstGeom prst="rect">
            <a:avLst/>
          </a:prstGeom>
          <a:solidFill>
            <a:schemeClr val="accent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6354802" y="3098604"/>
            <a:ext cx="48013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</a:rPr>
              <a:t>Данный комплекс позволил </a:t>
            </a:r>
            <a:r>
              <a:rPr lang="ru-RU" sz="1200" dirty="0">
                <a:solidFill>
                  <a:schemeClr val="bg1"/>
                </a:solidFill>
              </a:rPr>
              <a:t>увеличить количество </a:t>
            </a:r>
            <a:r>
              <a:rPr lang="ru-RU" sz="1200" dirty="0" smtClean="0">
                <a:solidFill>
                  <a:schemeClr val="bg1"/>
                </a:solidFill>
              </a:rPr>
              <a:t>перерабатываемого </a:t>
            </a:r>
            <a:r>
              <a:rPr lang="ru-RU" sz="1200" dirty="0">
                <a:solidFill>
                  <a:schemeClr val="bg1"/>
                </a:solidFill>
              </a:rPr>
              <a:t>вторичного цинксодержащего сырья, которое фактически является отходами производства деятельности других металлургических предприятий.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16" y="6077320"/>
            <a:ext cx="278217" cy="389882"/>
          </a:xfrm>
          <a:prstGeom prst="rect">
            <a:avLst/>
          </a:prstGeom>
        </p:spPr>
      </p:pic>
      <p:graphicFrame>
        <p:nvGraphicFramePr>
          <p:cNvPr id="23" name="Объект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1220815"/>
              </p:ext>
            </p:extLst>
          </p:nvPr>
        </p:nvGraphicFramePr>
        <p:xfrm>
          <a:off x="749281" y="6077320"/>
          <a:ext cx="673288" cy="4022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48" r:id="rId5" imgW="2638440" imgH="1576800" progId="">
                  <p:embed/>
                </p:oleObj>
              </mc:Choice>
              <mc:Fallback>
                <p:oleObj r:id="rId5" imgW="2638440" imgH="15768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9281" y="6077320"/>
                        <a:ext cx="673288" cy="40224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00"/>
                            </p:stCondLst>
                            <p:childTnLst>
                              <p:par>
                                <p:cTn id="2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00"/>
                            </p:stCondLst>
                            <p:childTnLst>
                              <p:par>
                                <p:cTn id="3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3" grpId="0"/>
      <p:bldP spid="6" grpId="0" animBg="1"/>
      <p:bldP spid="5" grpId="0"/>
      <p:bldP spid="20" grpId="0" animBg="1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0" y="682625"/>
            <a:ext cx="1101725" cy="539750"/>
            <a:chOff x="-323557" y="2539999"/>
            <a:chExt cx="1101532" cy="362858"/>
          </a:xfrm>
        </p:grpSpPr>
        <p:sp>
          <p:nvSpPr>
            <p:cNvPr id="9" name="Rectangle 8"/>
            <p:cNvSpPr/>
            <p:nvPr/>
          </p:nvSpPr>
          <p:spPr>
            <a:xfrm>
              <a:off x="-323557" y="2539999"/>
              <a:ext cx="619017" cy="36285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9745" y="2539999"/>
              <a:ext cx="109518" cy="36285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38310" y="2539999"/>
              <a:ext cx="107931" cy="36285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" name="Flowchart: Delay 1"/>
            <p:cNvSpPr/>
            <p:nvPr/>
          </p:nvSpPr>
          <p:spPr>
            <a:xfrm>
              <a:off x="562113" y="2539999"/>
              <a:ext cx="215862" cy="362858"/>
            </a:xfrm>
            <a:prstGeom prst="flowChartDelay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</p:grpSp>
      <p:grpSp>
        <p:nvGrpSpPr>
          <p:cNvPr id="12" name="Group 33"/>
          <p:cNvGrpSpPr>
            <a:grpSpLocks/>
          </p:cNvGrpSpPr>
          <p:nvPr/>
        </p:nvGrpSpPr>
        <p:grpSpPr bwMode="auto">
          <a:xfrm>
            <a:off x="652463" y="6317643"/>
            <a:ext cx="10772775" cy="304797"/>
            <a:chOff x="653143" y="6579458"/>
            <a:chExt cx="10771830" cy="304901"/>
          </a:xfrm>
        </p:grpSpPr>
        <p:grpSp>
          <p:nvGrpSpPr>
            <p:cNvPr id="13" name="Group 34"/>
            <p:cNvGrpSpPr>
              <a:grpSpLocks/>
            </p:cNvGrpSpPr>
            <p:nvPr/>
          </p:nvGrpSpPr>
          <p:grpSpPr bwMode="auto">
            <a:xfrm>
              <a:off x="653143" y="6579458"/>
              <a:ext cx="10771830" cy="304901"/>
              <a:chOff x="653143" y="6593972"/>
              <a:chExt cx="10771830" cy="304901"/>
            </a:xfrm>
          </p:grpSpPr>
          <p:grpSp>
            <p:nvGrpSpPr>
              <p:cNvPr id="15" name="Group 36"/>
              <p:cNvGrpSpPr>
                <a:grpSpLocks/>
              </p:cNvGrpSpPr>
              <p:nvPr/>
            </p:nvGrpSpPr>
            <p:grpSpPr bwMode="auto">
              <a:xfrm>
                <a:off x="653143" y="6593972"/>
                <a:ext cx="10771830" cy="304901"/>
                <a:chOff x="943430" y="6593972"/>
                <a:chExt cx="10771830" cy="304901"/>
              </a:xfrm>
            </p:grpSpPr>
            <p:sp>
              <p:nvSpPr>
                <p:cNvPr id="17" name="Subtitle 2"/>
                <p:cNvSpPr txBox="1">
                  <a:spLocks/>
                </p:cNvSpPr>
                <p:nvPr/>
              </p:nvSpPr>
              <p:spPr>
                <a:xfrm>
                  <a:off x="943430" y="6613026"/>
                  <a:ext cx="641294" cy="285847"/>
                </a:xfrm>
                <a:prstGeom prst="rect">
                  <a:avLst/>
                </a:prstGeom>
              </p:spPr>
              <p:txBody>
                <a:bodyPr>
                  <a:sp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fontAlgn="auto">
                    <a:spcAft>
                      <a:spcPts val="0"/>
                    </a:spcAft>
                    <a:buFont typeface="Arial" panose="020B0604020202020204" pitchFamily="34" charset="0"/>
                    <a:buNone/>
                    <a:defRPr/>
                  </a:pPr>
                  <a:endParaRPr lang="en-US" sz="1400" dirty="0">
                    <a:solidFill>
                      <a:schemeClr val="bg1">
                        <a:lumMod val="65000"/>
                      </a:schemeClr>
                    </a:solidFill>
                    <a:latin typeface="+mj-lt"/>
                  </a:endParaRPr>
                </a:p>
              </p:txBody>
            </p:sp>
            <p:sp>
              <p:nvSpPr>
                <p:cNvPr id="19" name="Subtitle 2"/>
                <p:cNvSpPr txBox="1">
                  <a:spLocks/>
                </p:cNvSpPr>
                <p:nvPr/>
              </p:nvSpPr>
              <p:spPr>
                <a:xfrm>
                  <a:off x="11177144" y="6593972"/>
                  <a:ext cx="538116" cy="285848"/>
                </a:xfrm>
                <a:prstGeom prst="rect">
                  <a:avLst/>
                </a:prstGeom>
              </p:spPr>
              <p:txBody>
                <a:bodyPr>
                  <a:spAutoFit/>
                </a:bodyPr>
                <a:lstStyle>
                  <a:lvl1pPr marL="0" indent="0" algn="ctr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None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r" fontAlgn="auto">
                    <a:spcAft>
                      <a:spcPts val="0"/>
                    </a:spcAft>
                    <a:defRPr/>
                  </a:pPr>
                  <a:r>
                    <a:rPr lang="ru-RU" sz="1400" b="1" dirty="0" smtClean="0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a:rPr>
                    <a:t>20</a:t>
                  </a:r>
                  <a:endParaRPr lang="en-US" sz="1400" b="1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p:grpSp>
          <p:cxnSp>
            <p:nvCxnSpPr>
              <p:cNvPr id="16" name="Straight Connector 37"/>
              <p:cNvCxnSpPr/>
              <p:nvPr/>
            </p:nvCxnSpPr>
            <p:spPr>
              <a:xfrm flipV="1">
                <a:off x="1471268" y="6738482"/>
                <a:ext cx="7114234" cy="8734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  <a:prstDash val="solid"/>
                <a:headEnd type="none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Subtitle 2"/>
            <p:cNvSpPr txBox="1">
              <a:spLocks/>
            </p:cNvSpPr>
            <p:nvPr/>
          </p:nvSpPr>
          <p:spPr>
            <a:xfrm>
              <a:off x="8746366" y="6606685"/>
              <a:ext cx="2462408" cy="244766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ru-RU" sz="1100" dirty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Челябинский Цинковый </a:t>
              </a:r>
              <a:r>
                <a:rPr lang="ru-RU" sz="1100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завод. 2018</a:t>
              </a:r>
              <a:endParaRPr lang="ru-RU" sz="1100" dirty="0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681163" y="603464"/>
            <a:ext cx="9891077" cy="698071"/>
          </a:xfrm>
          <a:prstGeom prst="rect">
            <a:avLst/>
          </a:prstGeom>
          <a:noFill/>
        </p:spPr>
        <p:txBody>
          <a:bodyPr wrap="square" rIns="144000" bIns="36000" spcCol="360000">
            <a:spAutoFit/>
          </a:bodyPr>
          <a:lstStyle/>
          <a:p>
            <a:pPr algn="ctr" eaLnBrk="1" fontAlgn="auto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 smtClean="0">
                <a:solidFill>
                  <a:schemeClr val="accent1"/>
                </a:solidFill>
              </a:rPr>
              <a:t>Динамика снижения негативного воздействия на окружающую среду</a:t>
            </a:r>
          </a:p>
        </p:txBody>
      </p:sp>
      <p:graphicFrame>
        <p:nvGraphicFramePr>
          <p:cNvPr id="24" name="Диаграмма 23"/>
          <p:cNvGraphicFramePr/>
          <p:nvPr>
            <p:extLst>
              <p:ext uri="{D42A27DB-BD31-4B8C-83A1-F6EECF244321}">
                <p14:modId xmlns:p14="http://schemas.microsoft.com/office/powerpoint/2010/main" val="2239499643"/>
              </p:ext>
            </p:extLst>
          </p:nvPr>
        </p:nvGraphicFramePr>
        <p:xfrm>
          <a:off x="8958805" y="2013994"/>
          <a:ext cx="2882096" cy="38280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16" y="6077320"/>
            <a:ext cx="278217" cy="389882"/>
          </a:xfrm>
          <a:prstGeom prst="rect">
            <a:avLst/>
          </a:prstGeom>
        </p:spPr>
      </p:pic>
      <p:graphicFrame>
        <p:nvGraphicFramePr>
          <p:cNvPr id="22" name="Объект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1220815"/>
              </p:ext>
            </p:extLst>
          </p:nvPr>
        </p:nvGraphicFramePr>
        <p:xfrm>
          <a:off x="749281" y="6077320"/>
          <a:ext cx="673288" cy="4022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2326" r:id="rId5" imgW="2638440" imgH="1576800" progId="">
                  <p:embed/>
                </p:oleObj>
              </mc:Choice>
              <mc:Fallback>
                <p:oleObj r:id="rId5" imgW="2638440" imgH="15768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9281" y="6077320"/>
                        <a:ext cx="673288" cy="40224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Диаграмма 19"/>
          <p:cNvGraphicFramePr/>
          <p:nvPr>
            <p:extLst>
              <p:ext uri="{D42A27DB-BD31-4B8C-83A1-F6EECF244321}">
                <p14:modId xmlns:p14="http://schemas.microsoft.com/office/powerpoint/2010/main" val="1263620423"/>
              </p:ext>
            </p:extLst>
          </p:nvPr>
        </p:nvGraphicFramePr>
        <p:xfrm>
          <a:off x="4657757" y="2013994"/>
          <a:ext cx="2876486" cy="38280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1569864727"/>
              </p:ext>
            </p:extLst>
          </p:nvPr>
        </p:nvGraphicFramePr>
        <p:xfrm>
          <a:off x="365116" y="2013994"/>
          <a:ext cx="2887370" cy="38280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973138" y="1531344"/>
            <a:ext cx="1296237" cy="390295"/>
          </a:xfrm>
          <a:prstGeom prst="rect">
            <a:avLst/>
          </a:prstGeom>
          <a:noFill/>
        </p:spPr>
        <p:txBody>
          <a:bodyPr wrap="square" rIns="144000" bIns="36000" spcCol="360000">
            <a:spAutoFit/>
          </a:bodyPr>
          <a:lstStyle/>
          <a:p>
            <a:pPr algn="ctr" eaLnBrk="1" fontAlgn="auto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 smtClean="0">
                <a:solidFill>
                  <a:schemeClr val="accent1"/>
                </a:solidFill>
              </a:rPr>
              <a:t>Вода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807275" y="1504965"/>
            <a:ext cx="1461844" cy="390295"/>
          </a:xfrm>
          <a:prstGeom prst="rect">
            <a:avLst/>
          </a:prstGeom>
          <a:noFill/>
        </p:spPr>
        <p:txBody>
          <a:bodyPr wrap="square" rIns="144000" bIns="36000" spcCol="360000">
            <a:spAutoFit/>
          </a:bodyPr>
          <a:lstStyle/>
          <a:p>
            <a:pPr algn="ctr" eaLnBrk="1" fontAlgn="auto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 smtClean="0">
                <a:solidFill>
                  <a:schemeClr val="accent1"/>
                </a:solidFill>
              </a:rPr>
              <a:t>Отходы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61577" y="1531344"/>
            <a:ext cx="1296237" cy="390295"/>
          </a:xfrm>
          <a:prstGeom prst="rect">
            <a:avLst/>
          </a:prstGeom>
          <a:noFill/>
        </p:spPr>
        <p:txBody>
          <a:bodyPr wrap="square" rIns="144000" bIns="36000" spcCol="360000">
            <a:spAutoFit/>
          </a:bodyPr>
          <a:lstStyle/>
          <a:p>
            <a:pPr algn="ctr" eaLnBrk="1" fontAlgn="auto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 smtClean="0">
                <a:solidFill>
                  <a:schemeClr val="accent1"/>
                </a:solidFill>
              </a:rPr>
              <a:t>Воздух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470660" y="5934355"/>
            <a:ext cx="9684573" cy="574961"/>
          </a:xfrm>
          <a:prstGeom prst="rect">
            <a:avLst/>
          </a:prstGeom>
          <a:noFill/>
        </p:spPr>
        <p:txBody>
          <a:bodyPr wrap="square" rIns="144000" bIns="36000" spcCol="36000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/>
              <a:t>Внедрение вышеперечисленных мероприятий позволяет постепенно снижать негативное воздействие на окружающую среду. </a:t>
            </a:r>
            <a:endParaRPr lang="ru-RU" sz="1600" dirty="0" smtClean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46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Graphic spid="24" grpId="0">
        <p:bldAsOne/>
      </p:bldGraphic>
      <p:bldGraphic spid="20" grpId="0">
        <p:bldAsOne/>
      </p:bldGraphic>
      <p:bldGraphic spid="23" grpId="0">
        <p:bldAsOne/>
      </p:bldGraphic>
      <p:bldP spid="25" grpId="0"/>
      <p:bldP spid="26" grpId="0"/>
      <p:bldP spid="27" grpId="0"/>
      <p:bldP spid="2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0" y="682625"/>
            <a:ext cx="1101725" cy="539750"/>
            <a:chOff x="-323557" y="2539999"/>
            <a:chExt cx="1101532" cy="362858"/>
          </a:xfrm>
        </p:grpSpPr>
        <p:sp>
          <p:nvSpPr>
            <p:cNvPr id="9" name="Rectangle 8"/>
            <p:cNvSpPr/>
            <p:nvPr/>
          </p:nvSpPr>
          <p:spPr>
            <a:xfrm>
              <a:off x="-323557" y="2539999"/>
              <a:ext cx="619017" cy="36285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9745" y="2539999"/>
              <a:ext cx="109518" cy="36285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38310" y="2539999"/>
              <a:ext cx="107931" cy="36285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" name="Flowchart: Delay 1"/>
            <p:cNvSpPr/>
            <p:nvPr/>
          </p:nvSpPr>
          <p:spPr>
            <a:xfrm>
              <a:off x="562113" y="2539999"/>
              <a:ext cx="215862" cy="362858"/>
            </a:xfrm>
            <a:prstGeom prst="flowChartDelay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</p:grpSp>
      <p:grpSp>
        <p:nvGrpSpPr>
          <p:cNvPr id="17" name="Group 33"/>
          <p:cNvGrpSpPr>
            <a:grpSpLocks/>
          </p:cNvGrpSpPr>
          <p:nvPr/>
        </p:nvGrpSpPr>
        <p:grpSpPr bwMode="auto">
          <a:xfrm>
            <a:off x="652463" y="6317643"/>
            <a:ext cx="10772775" cy="304797"/>
            <a:chOff x="653143" y="6579458"/>
            <a:chExt cx="10771830" cy="304901"/>
          </a:xfrm>
        </p:grpSpPr>
        <p:grpSp>
          <p:nvGrpSpPr>
            <p:cNvPr id="19" name="Group 34"/>
            <p:cNvGrpSpPr>
              <a:grpSpLocks/>
            </p:cNvGrpSpPr>
            <p:nvPr/>
          </p:nvGrpSpPr>
          <p:grpSpPr bwMode="auto">
            <a:xfrm>
              <a:off x="653143" y="6579458"/>
              <a:ext cx="10771830" cy="304901"/>
              <a:chOff x="653143" y="6593972"/>
              <a:chExt cx="10771830" cy="304901"/>
            </a:xfrm>
          </p:grpSpPr>
          <p:grpSp>
            <p:nvGrpSpPr>
              <p:cNvPr id="21" name="Group 36"/>
              <p:cNvGrpSpPr>
                <a:grpSpLocks/>
              </p:cNvGrpSpPr>
              <p:nvPr/>
            </p:nvGrpSpPr>
            <p:grpSpPr bwMode="auto">
              <a:xfrm>
                <a:off x="653143" y="6593972"/>
                <a:ext cx="10771830" cy="304901"/>
                <a:chOff x="943430" y="6593972"/>
                <a:chExt cx="10771830" cy="304901"/>
              </a:xfrm>
            </p:grpSpPr>
            <p:sp>
              <p:nvSpPr>
                <p:cNvPr id="25" name="Subtitle 2"/>
                <p:cNvSpPr txBox="1">
                  <a:spLocks/>
                </p:cNvSpPr>
                <p:nvPr/>
              </p:nvSpPr>
              <p:spPr>
                <a:xfrm>
                  <a:off x="943430" y="6613026"/>
                  <a:ext cx="641294" cy="285847"/>
                </a:xfrm>
                <a:prstGeom prst="rect">
                  <a:avLst/>
                </a:prstGeom>
              </p:spPr>
              <p:txBody>
                <a:bodyPr>
                  <a:sp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fontAlgn="auto">
                    <a:spcAft>
                      <a:spcPts val="0"/>
                    </a:spcAft>
                    <a:buFont typeface="Arial" panose="020B0604020202020204" pitchFamily="34" charset="0"/>
                    <a:buNone/>
                    <a:defRPr/>
                  </a:pPr>
                  <a:endParaRPr lang="en-US" sz="1400" dirty="0">
                    <a:solidFill>
                      <a:schemeClr val="bg1">
                        <a:lumMod val="65000"/>
                      </a:schemeClr>
                    </a:solidFill>
                    <a:latin typeface="+mj-lt"/>
                  </a:endParaRPr>
                </a:p>
              </p:txBody>
            </p:sp>
            <p:sp>
              <p:nvSpPr>
                <p:cNvPr id="26" name="Subtitle 2"/>
                <p:cNvSpPr txBox="1">
                  <a:spLocks/>
                </p:cNvSpPr>
                <p:nvPr/>
              </p:nvSpPr>
              <p:spPr>
                <a:xfrm>
                  <a:off x="11177144" y="6593972"/>
                  <a:ext cx="538116" cy="285848"/>
                </a:xfrm>
                <a:prstGeom prst="rect">
                  <a:avLst/>
                </a:prstGeom>
              </p:spPr>
              <p:txBody>
                <a:bodyPr>
                  <a:spAutoFit/>
                </a:bodyPr>
                <a:lstStyle>
                  <a:lvl1pPr marL="0" indent="0" algn="ctr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None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r" fontAlgn="auto">
                    <a:spcAft>
                      <a:spcPts val="0"/>
                    </a:spcAft>
                    <a:defRPr/>
                  </a:pPr>
                  <a:r>
                    <a:rPr lang="ru-RU" sz="1400" b="1" dirty="0" smtClean="0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a:rPr>
                    <a:t>21</a:t>
                  </a:r>
                  <a:endParaRPr lang="en-US" sz="1400" b="1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p:grpSp>
          <p:cxnSp>
            <p:nvCxnSpPr>
              <p:cNvPr id="23" name="Straight Connector 37"/>
              <p:cNvCxnSpPr/>
              <p:nvPr/>
            </p:nvCxnSpPr>
            <p:spPr>
              <a:xfrm flipV="1">
                <a:off x="1471268" y="6738482"/>
                <a:ext cx="7114234" cy="8734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  <a:prstDash val="solid"/>
                <a:headEnd type="none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Subtitle 2"/>
            <p:cNvSpPr txBox="1">
              <a:spLocks/>
            </p:cNvSpPr>
            <p:nvPr/>
          </p:nvSpPr>
          <p:spPr>
            <a:xfrm>
              <a:off x="8746366" y="6606685"/>
              <a:ext cx="2462408" cy="244766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ru-RU" sz="1100" dirty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Челябинский Цинковый </a:t>
              </a:r>
              <a:r>
                <a:rPr lang="ru-RU" sz="1100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завод. 2018</a:t>
              </a:r>
              <a:endParaRPr lang="ru-RU" sz="1100" dirty="0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683658" y="552168"/>
            <a:ext cx="9090977" cy="460186"/>
          </a:xfrm>
          <a:prstGeom prst="rect">
            <a:avLst/>
          </a:prstGeom>
          <a:noFill/>
        </p:spPr>
        <p:txBody>
          <a:bodyPr wrap="square" rIns="144000" bIns="36000" spcCol="360000">
            <a:spAutoFit/>
          </a:bodyPr>
          <a:lstStyle/>
          <a:p>
            <a:pPr algn="ctr" eaLnBrk="1" fontAlgn="auto" hangingPunct="1">
              <a:lnSpc>
                <a:spcPts val="284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 smtClean="0">
                <a:solidFill>
                  <a:schemeClr val="accent1"/>
                </a:solidFill>
                <a:latin typeface="+mn-lt"/>
              </a:rPr>
              <a:t>Уровень выбросов ЧЦЗ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682923" y="6083669"/>
            <a:ext cx="8826154" cy="328739"/>
          </a:xfrm>
          <a:prstGeom prst="rect">
            <a:avLst/>
          </a:prstGeom>
          <a:noFill/>
        </p:spPr>
        <p:txBody>
          <a:bodyPr wrap="square" rIns="144000" bIns="36000" spcCol="360000">
            <a:spAutoFit/>
          </a:bodyPr>
          <a:lstStyle/>
          <a:p>
            <a:r>
              <a:rPr lang="ru-RU" sz="1600" dirty="0"/>
              <a:t>В 2016 году выбросы ПАО «</a:t>
            </a:r>
            <a:r>
              <a:rPr lang="ru-RU" sz="1600" dirty="0" smtClean="0"/>
              <a:t>ЧЦЗ» </a:t>
            </a:r>
            <a:r>
              <a:rPr lang="ru-RU" sz="1600" dirty="0"/>
              <a:t>составили 1/3 от установленного норматива ПДВ.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16" y="6077320"/>
            <a:ext cx="278217" cy="389882"/>
          </a:xfrm>
          <a:prstGeom prst="rect">
            <a:avLst/>
          </a:prstGeom>
        </p:spPr>
      </p:pic>
      <p:graphicFrame>
        <p:nvGraphicFramePr>
          <p:cNvPr id="27" name="Объект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1220815"/>
              </p:ext>
            </p:extLst>
          </p:nvPr>
        </p:nvGraphicFramePr>
        <p:xfrm>
          <a:off x="749281" y="6077320"/>
          <a:ext cx="673288" cy="4022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3356" r:id="rId4" imgW="2638440" imgH="1576800" progId="">
                  <p:embed/>
                </p:oleObj>
              </mc:Choice>
              <mc:Fallback>
                <p:oleObj r:id="rId4" imgW="2638440" imgH="15768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9281" y="6077320"/>
                        <a:ext cx="673288" cy="40224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" name="Диаграмма 56"/>
          <p:cNvGraphicFramePr/>
          <p:nvPr>
            <p:extLst>
              <p:ext uri="{D42A27DB-BD31-4B8C-83A1-F6EECF244321}">
                <p14:modId xmlns:p14="http://schemas.microsoft.com/office/powerpoint/2010/main" val="810072073"/>
              </p:ext>
            </p:extLst>
          </p:nvPr>
        </p:nvGraphicFramePr>
        <p:xfrm>
          <a:off x="2128520" y="912345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58" name="Правая фигурная скобка 57"/>
          <p:cNvSpPr/>
          <p:nvPr/>
        </p:nvSpPr>
        <p:spPr>
          <a:xfrm>
            <a:off x="7937500" y="1749425"/>
            <a:ext cx="368300" cy="3813173"/>
          </a:xfrm>
          <a:prstGeom prst="rightBrace">
            <a:avLst>
              <a:gd name="adj1" fmla="val 8333"/>
              <a:gd name="adj2" fmla="val 50327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TextBox 58"/>
          <p:cNvSpPr txBox="1"/>
          <p:nvPr/>
        </p:nvSpPr>
        <p:spPr>
          <a:xfrm>
            <a:off x="8585518" y="3271906"/>
            <a:ext cx="11128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/>
              <a:t>ПДВ</a:t>
            </a:r>
            <a:endParaRPr lang="ru-RU" sz="4000" dirty="0"/>
          </a:p>
        </p:txBody>
      </p:sp>
      <p:sp>
        <p:nvSpPr>
          <p:cNvPr id="60" name="Левая фигурная скобка 59"/>
          <p:cNvSpPr/>
          <p:nvPr/>
        </p:nvSpPr>
        <p:spPr>
          <a:xfrm>
            <a:off x="4457700" y="4739640"/>
            <a:ext cx="203200" cy="822959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TextBox 60"/>
          <p:cNvSpPr txBox="1"/>
          <p:nvPr/>
        </p:nvSpPr>
        <p:spPr>
          <a:xfrm>
            <a:off x="1146071" y="4994099"/>
            <a:ext cx="30418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ВЫБРОСЫ ПАО «ЧЦЗ»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068027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4" grpId="0"/>
      <p:bldGraphic spid="57" grpId="0">
        <p:bldAsOne/>
      </p:bldGraphic>
      <p:bldP spid="58" grpId="0" animBg="1"/>
      <p:bldP spid="59" grpId="0"/>
      <p:bldP spid="60" grpId="0" animBg="1"/>
      <p:bldP spid="6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0" y="682625"/>
            <a:ext cx="1101725" cy="539750"/>
            <a:chOff x="-323557" y="2539999"/>
            <a:chExt cx="1101532" cy="362858"/>
          </a:xfrm>
        </p:grpSpPr>
        <p:sp>
          <p:nvSpPr>
            <p:cNvPr id="9" name="Rectangle 8"/>
            <p:cNvSpPr/>
            <p:nvPr/>
          </p:nvSpPr>
          <p:spPr>
            <a:xfrm>
              <a:off x="-323557" y="2539999"/>
              <a:ext cx="619017" cy="36285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9745" y="2539999"/>
              <a:ext cx="109518" cy="36285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38310" y="2539999"/>
              <a:ext cx="107931" cy="36285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" name="Flowchart: Delay 1"/>
            <p:cNvSpPr/>
            <p:nvPr/>
          </p:nvSpPr>
          <p:spPr>
            <a:xfrm>
              <a:off x="562113" y="2539999"/>
              <a:ext cx="215862" cy="362858"/>
            </a:xfrm>
            <a:prstGeom prst="flowChartDelay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</p:grpSp>
      <p:grpSp>
        <p:nvGrpSpPr>
          <p:cNvPr id="17" name="Group 33"/>
          <p:cNvGrpSpPr>
            <a:grpSpLocks/>
          </p:cNvGrpSpPr>
          <p:nvPr/>
        </p:nvGrpSpPr>
        <p:grpSpPr bwMode="auto">
          <a:xfrm>
            <a:off x="652463" y="6317643"/>
            <a:ext cx="10772775" cy="304797"/>
            <a:chOff x="653143" y="6579458"/>
            <a:chExt cx="10771830" cy="304901"/>
          </a:xfrm>
        </p:grpSpPr>
        <p:grpSp>
          <p:nvGrpSpPr>
            <p:cNvPr id="19" name="Group 34"/>
            <p:cNvGrpSpPr>
              <a:grpSpLocks/>
            </p:cNvGrpSpPr>
            <p:nvPr/>
          </p:nvGrpSpPr>
          <p:grpSpPr bwMode="auto">
            <a:xfrm>
              <a:off x="653143" y="6579458"/>
              <a:ext cx="10771830" cy="304901"/>
              <a:chOff x="653143" y="6593972"/>
              <a:chExt cx="10771830" cy="304901"/>
            </a:xfrm>
          </p:grpSpPr>
          <p:grpSp>
            <p:nvGrpSpPr>
              <p:cNvPr id="21" name="Group 36"/>
              <p:cNvGrpSpPr>
                <a:grpSpLocks/>
              </p:cNvGrpSpPr>
              <p:nvPr/>
            </p:nvGrpSpPr>
            <p:grpSpPr bwMode="auto">
              <a:xfrm>
                <a:off x="653143" y="6593972"/>
                <a:ext cx="10771830" cy="304901"/>
                <a:chOff x="943430" y="6593972"/>
                <a:chExt cx="10771830" cy="304901"/>
              </a:xfrm>
            </p:grpSpPr>
            <p:sp>
              <p:nvSpPr>
                <p:cNvPr id="25" name="Subtitle 2"/>
                <p:cNvSpPr txBox="1">
                  <a:spLocks/>
                </p:cNvSpPr>
                <p:nvPr/>
              </p:nvSpPr>
              <p:spPr>
                <a:xfrm>
                  <a:off x="943430" y="6613026"/>
                  <a:ext cx="641294" cy="285847"/>
                </a:xfrm>
                <a:prstGeom prst="rect">
                  <a:avLst/>
                </a:prstGeom>
              </p:spPr>
              <p:txBody>
                <a:bodyPr>
                  <a:sp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fontAlgn="auto">
                    <a:spcAft>
                      <a:spcPts val="0"/>
                    </a:spcAft>
                    <a:buFont typeface="Arial" panose="020B0604020202020204" pitchFamily="34" charset="0"/>
                    <a:buNone/>
                    <a:defRPr/>
                  </a:pPr>
                  <a:endParaRPr lang="en-US" sz="1400" dirty="0">
                    <a:solidFill>
                      <a:schemeClr val="bg1">
                        <a:lumMod val="65000"/>
                      </a:schemeClr>
                    </a:solidFill>
                    <a:latin typeface="+mj-lt"/>
                  </a:endParaRPr>
                </a:p>
              </p:txBody>
            </p:sp>
            <p:sp>
              <p:nvSpPr>
                <p:cNvPr id="26" name="Subtitle 2"/>
                <p:cNvSpPr txBox="1">
                  <a:spLocks/>
                </p:cNvSpPr>
                <p:nvPr/>
              </p:nvSpPr>
              <p:spPr>
                <a:xfrm>
                  <a:off x="11177144" y="6593972"/>
                  <a:ext cx="538116" cy="286330"/>
                </a:xfrm>
                <a:prstGeom prst="rect">
                  <a:avLst/>
                </a:prstGeom>
              </p:spPr>
              <p:txBody>
                <a:bodyPr>
                  <a:spAutoFit/>
                </a:bodyPr>
                <a:lstStyle>
                  <a:lvl1pPr marL="0" indent="0" algn="ctr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None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r" fontAlgn="auto">
                    <a:spcAft>
                      <a:spcPts val="0"/>
                    </a:spcAft>
                    <a:defRPr/>
                  </a:pPr>
                  <a:r>
                    <a:rPr lang="ru-RU" sz="1400" b="1" dirty="0" smtClean="0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a:rPr>
                    <a:t>22</a:t>
                  </a:r>
                  <a:endParaRPr lang="en-US" sz="1400" b="1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p:grpSp>
          <p:cxnSp>
            <p:nvCxnSpPr>
              <p:cNvPr id="23" name="Straight Connector 37"/>
              <p:cNvCxnSpPr/>
              <p:nvPr/>
            </p:nvCxnSpPr>
            <p:spPr>
              <a:xfrm flipV="1">
                <a:off x="1471268" y="6738482"/>
                <a:ext cx="7114234" cy="8734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  <a:prstDash val="solid"/>
                <a:headEnd type="none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Subtitle 2"/>
            <p:cNvSpPr txBox="1">
              <a:spLocks/>
            </p:cNvSpPr>
            <p:nvPr/>
          </p:nvSpPr>
          <p:spPr>
            <a:xfrm>
              <a:off x="8746366" y="6606685"/>
              <a:ext cx="2462408" cy="244766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ru-RU" sz="1100" dirty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Челябинский Цинковый </a:t>
              </a:r>
              <a:r>
                <a:rPr lang="ru-RU" sz="1100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завод. 2018</a:t>
              </a:r>
              <a:endParaRPr lang="ru-RU" sz="1100" dirty="0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683658" y="552168"/>
            <a:ext cx="9090977" cy="446592"/>
          </a:xfrm>
          <a:prstGeom prst="rect">
            <a:avLst/>
          </a:prstGeom>
          <a:noFill/>
        </p:spPr>
        <p:txBody>
          <a:bodyPr wrap="square" rIns="144000" bIns="36000" spcCol="360000">
            <a:spAutoFit/>
          </a:bodyPr>
          <a:lstStyle/>
          <a:p>
            <a:pPr algn="ctr" eaLnBrk="1" fontAlgn="auto" hangingPunct="1">
              <a:lnSpc>
                <a:spcPts val="284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 smtClean="0">
                <a:solidFill>
                  <a:schemeClr val="accent1"/>
                </a:solidFill>
                <a:latin typeface="+mn-lt"/>
              </a:rPr>
              <a:t>Выбросы ЧЦЗ относительно общего загрязнения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682923" y="5331317"/>
            <a:ext cx="8826154" cy="1067403"/>
          </a:xfrm>
          <a:prstGeom prst="rect">
            <a:avLst/>
          </a:prstGeom>
          <a:noFill/>
        </p:spPr>
        <p:txBody>
          <a:bodyPr wrap="square" rIns="144000" bIns="36000" spcCol="360000">
            <a:spAutoFit/>
          </a:bodyPr>
          <a:lstStyle/>
          <a:p>
            <a:r>
              <a:rPr lang="ru-RU" sz="1600" dirty="0"/>
              <a:t>По данным Комплексного доклада о состоянии окружающей среды Челябинской области в 2016 году, опубликованного на сайте Министерства экологии по Челябинской области в 2016 году выбросы ПАО «ЧЦЗ» составили </a:t>
            </a:r>
            <a:r>
              <a:rPr lang="ru-RU" sz="1600" b="1" dirty="0"/>
              <a:t>0,4% от выбросов по Челябинской области или 1,7% от выбросов г. Челябинска.</a:t>
            </a: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1613910591"/>
              </p:ext>
            </p:extLst>
          </p:nvPr>
        </p:nvGraphicFramePr>
        <p:xfrm>
          <a:off x="1776280" y="1372228"/>
          <a:ext cx="4232268" cy="36753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9" name="Диаграмма 28"/>
          <p:cNvGraphicFramePr/>
          <p:nvPr>
            <p:extLst>
              <p:ext uri="{D42A27DB-BD31-4B8C-83A1-F6EECF244321}">
                <p14:modId xmlns:p14="http://schemas.microsoft.com/office/powerpoint/2010/main" val="2236126257"/>
              </p:ext>
            </p:extLst>
          </p:nvPr>
        </p:nvGraphicFramePr>
        <p:xfrm>
          <a:off x="6183452" y="1372228"/>
          <a:ext cx="4232268" cy="36753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2" name="Рисунок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16" y="6077320"/>
            <a:ext cx="278217" cy="389882"/>
          </a:xfrm>
          <a:prstGeom prst="rect">
            <a:avLst/>
          </a:prstGeom>
        </p:spPr>
      </p:pic>
      <p:graphicFrame>
        <p:nvGraphicFramePr>
          <p:cNvPr id="27" name="Объект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1220815"/>
              </p:ext>
            </p:extLst>
          </p:nvPr>
        </p:nvGraphicFramePr>
        <p:xfrm>
          <a:off x="749281" y="6077320"/>
          <a:ext cx="673288" cy="4022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77" r:id="rId6" imgW="2638440" imgH="1576800" progId="">
                  <p:embed/>
                </p:oleObj>
              </mc:Choice>
              <mc:Fallback>
                <p:oleObj r:id="rId6" imgW="2638440" imgH="15768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9281" y="6077320"/>
                        <a:ext cx="673288" cy="40224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97811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4" grpId="0"/>
      <p:bldGraphic spid="8" grpId="0">
        <p:bldAsOne/>
      </p:bldGraphic>
      <p:bldGraphic spid="29" grpId="0">
        <p:bldAsOne/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0"/>
            <a:ext cx="12192000" cy="6934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392" name="Rektangel 52"/>
          <p:cNvSpPr>
            <a:spLocks noChangeArrowheads="1"/>
          </p:cNvSpPr>
          <p:nvPr/>
        </p:nvSpPr>
        <p:spPr bwMode="auto">
          <a:xfrm>
            <a:off x="3810750" y="2541998"/>
            <a:ext cx="4570501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80168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80168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80168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80168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80168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016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016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016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016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ru-RU" altLang="id-ID" sz="4400" b="1" noProof="1" smtClean="0">
                <a:solidFill>
                  <a:schemeClr val="bg1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Благодарю за внимание</a:t>
            </a:r>
            <a:endParaRPr lang="en-US" altLang="id-ID" sz="4400" b="1" noProof="1">
              <a:solidFill>
                <a:schemeClr val="bg1"/>
              </a:solidFill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742950" y="6078538"/>
            <a:ext cx="10539413" cy="0"/>
          </a:xfrm>
          <a:prstGeom prst="line">
            <a:avLst/>
          </a:prstGeom>
          <a:ln w="19050">
            <a:solidFill>
              <a:schemeClr val="bg1"/>
            </a:solidFill>
            <a:prstDash val="sysDot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631" y="4529724"/>
            <a:ext cx="1907672" cy="113170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352" y="4405653"/>
            <a:ext cx="896114" cy="12557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639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0" y="682625"/>
            <a:ext cx="1101725" cy="539750"/>
            <a:chOff x="-323557" y="2539999"/>
            <a:chExt cx="1101532" cy="362858"/>
          </a:xfrm>
        </p:grpSpPr>
        <p:sp>
          <p:nvSpPr>
            <p:cNvPr id="9" name="Rectangle 8"/>
            <p:cNvSpPr/>
            <p:nvPr/>
          </p:nvSpPr>
          <p:spPr>
            <a:xfrm>
              <a:off x="-323557" y="2539999"/>
              <a:ext cx="619017" cy="36285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9745" y="2539999"/>
              <a:ext cx="109518" cy="36285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38310" y="2539999"/>
              <a:ext cx="107931" cy="36285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" name="Flowchart: Delay 1"/>
            <p:cNvSpPr/>
            <p:nvPr/>
          </p:nvSpPr>
          <p:spPr>
            <a:xfrm>
              <a:off x="562113" y="2539999"/>
              <a:ext cx="215862" cy="362858"/>
            </a:xfrm>
            <a:prstGeom prst="flowChartDelay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</p:grpSp>
      <p:grpSp>
        <p:nvGrpSpPr>
          <p:cNvPr id="17" name="Group 33"/>
          <p:cNvGrpSpPr>
            <a:grpSpLocks/>
          </p:cNvGrpSpPr>
          <p:nvPr/>
        </p:nvGrpSpPr>
        <p:grpSpPr bwMode="auto">
          <a:xfrm>
            <a:off x="652463" y="6317643"/>
            <a:ext cx="10772775" cy="304797"/>
            <a:chOff x="653143" y="6579458"/>
            <a:chExt cx="10771830" cy="304901"/>
          </a:xfrm>
        </p:grpSpPr>
        <p:grpSp>
          <p:nvGrpSpPr>
            <p:cNvPr id="19" name="Group 34"/>
            <p:cNvGrpSpPr>
              <a:grpSpLocks/>
            </p:cNvGrpSpPr>
            <p:nvPr/>
          </p:nvGrpSpPr>
          <p:grpSpPr bwMode="auto">
            <a:xfrm>
              <a:off x="653143" y="6579458"/>
              <a:ext cx="10771830" cy="304901"/>
              <a:chOff x="653143" y="6593972"/>
              <a:chExt cx="10771830" cy="304901"/>
            </a:xfrm>
          </p:grpSpPr>
          <p:grpSp>
            <p:nvGrpSpPr>
              <p:cNvPr id="21" name="Group 36"/>
              <p:cNvGrpSpPr>
                <a:grpSpLocks/>
              </p:cNvGrpSpPr>
              <p:nvPr/>
            </p:nvGrpSpPr>
            <p:grpSpPr bwMode="auto">
              <a:xfrm>
                <a:off x="653143" y="6593972"/>
                <a:ext cx="10771830" cy="304901"/>
                <a:chOff x="943430" y="6593972"/>
                <a:chExt cx="10771830" cy="304901"/>
              </a:xfrm>
            </p:grpSpPr>
            <p:sp>
              <p:nvSpPr>
                <p:cNvPr id="25" name="Subtitle 2"/>
                <p:cNvSpPr txBox="1">
                  <a:spLocks/>
                </p:cNvSpPr>
                <p:nvPr/>
              </p:nvSpPr>
              <p:spPr>
                <a:xfrm>
                  <a:off x="943430" y="6613026"/>
                  <a:ext cx="641294" cy="285847"/>
                </a:xfrm>
                <a:prstGeom prst="rect">
                  <a:avLst/>
                </a:prstGeom>
              </p:spPr>
              <p:txBody>
                <a:bodyPr>
                  <a:sp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fontAlgn="auto">
                    <a:spcAft>
                      <a:spcPts val="0"/>
                    </a:spcAft>
                    <a:buFont typeface="Arial" panose="020B0604020202020204" pitchFamily="34" charset="0"/>
                    <a:buNone/>
                    <a:defRPr/>
                  </a:pPr>
                  <a:endParaRPr lang="en-US" sz="1400" dirty="0">
                    <a:solidFill>
                      <a:schemeClr val="bg1">
                        <a:lumMod val="65000"/>
                      </a:schemeClr>
                    </a:solidFill>
                    <a:latin typeface="+mj-lt"/>
                  </a:endParaRPr>
                </a:p>
              </p:txBody>
            </p:sp>
            <p:sp>
              <p:nvSpPr>
                <p:cNvPr id="26" name="Subtitle 2"/>
                <p:cNvSpPr txBox="1">
                  <a:spLocks/>
                </p:cNvSpPr>
                <p:nvPr/>
              </p:nvSpPr>
              <p:spPr>
                <a:xfrm>
                  <a:off x="11177144" y="6593972"/>
                  <a:ext cx="538116" cy="285848"/>
                </a:xfrm>
                <a:prstGeom prst="rect">
                  <a:avLst/>
                </a:prstGeom>
              </p:spPr>
              <p:txBody>
                <a:bodyPr>
                  <a:spAutoFit/>
                </a:bodyPr>
                <a:lstStyle>
                  <a:lvl1pPr marL="0" indent="0" algn="ctr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None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r" fontAlgn="auto">
                    <a:spcAft>
                      <a:spcPts val="0"/>
                    </a:spcAft>
                    <a:defRPr/>
                  </a:pPr>
                  <a:r>
                    <a:rPr lang="ru-RU" sz="1400" b="1" dirty="0" smtClean="0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a:rPr>
                    <a:t>2</a:t>
                  </a:r>
                  <a:endParaRPr lang="en-US" sz="1400" b="1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p:grpSp>
          <p:cxnSp>
            <p:nvCxnSpPr>
              <p:cNvPr id="23" name="Straight Connector 37"/>
              <p:cNvCxnSpPr/>
              <p:nvPr/>
            </p:nvCxnSpPr>
            <p:spPr>
              <a:xfrm flipV="1">
                <a:off x="1471268" y="6738482"/>
                <a:ext cx="7114234" cy="8734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  <a:prstDash val="solid"/>
                <a:headEnd type="none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Subtitle 2"/>
            <p:cNvSpPr txBox="1">
              <a:spLocks/>
            </p:cNvSpPr>
            <p:nvPr/>
          </p:nvSpPr>
          <p:spPr>
            <a:xfrm>
              <a:off x="8746366" y="6606685"/>
              <a:ext cx="2462408" cy="244766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ru-RU" sz="1100" dirty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Челябинский Цинковый </a:t>
              </a:r>
              <a:r>
                <a:rPr lang="ru-RU" sz="1100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завод. 2018</a:t>
              </a:r>
              <a:endParaRPr lang="ru-RU" sz="1100" dirty="0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683658" y="552168"/>
            <a:ext cx="9090977" cy="460186"/>
          </a:xfrm>
          <a:prstGeom prst="rect">
            <a:avLst/>
          </a:prstGeom>
          <a:noFill/>
        </p:spPr>
        <p:txBody>
          <a:bodyPr wrap="square" rIns="144000" bIns="36000" spcCol="360000">
            <a:spAutoFit/>
          </a:bodyPr>
          <a:lstStyle/>
          <a:p>
            <a:pPr algn="ctr" eaLnBrk="1" fontAlgn="auto" hangingPunct="1">
              <a:lnSpc>
                <a:spcPts val="284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 smtClean="0">
                <a:solidFill>
                  <a:schemeClr val="accent1"/>
                </a:solidFill>
                <a:latin typeface="+mn-lt"/>
              </a:rPr>
              <a:t>ПАО «Челябинский цинковый завод»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519387" y="4922874"/>
            <a:ext cx="8826154" cy="1559846"/>
          </a:xfrm>
          <a:prstGeom prst="rect">
            <a:avLst/>
          </a:prstGeom>
          <a:noFill/>
        </p:spPr>
        <p:txBody>
          <a:bodyPr wrap="square" rIns="144000" bIns="36000" spcCol="360000">
            <a:spAutoFit/>
          </a:bodyPr>
          <a:lstStyle/>
          <a:p>
            <a:r>
              <a:rPr lang="ru-RU" sz="1600" dirty="0"/>
              <a:t>ЧЦЗ находится в пределах крупного промышленного  центра, поэтому предприятие уделяет первостепенное значение модернизации производства в целях снижения негативного воздействия на окружающую </a:t>
            </a:r>
            <a:r>
              <a:rPr lang="ru-RU" sz="1600" dirty="0" smtClean="0"/>
              <a:t>среду.</a:t>
            </a:r>
            <a:r>
              <a:rPr lang="en-US" sz="1600" dirty="0"/>
              <a:t> </a:t>
            </a:r>
            <a:r>
              <a:rPr lang="ru-RU" sz="1600" dirty="0" smtClean="0"/>
              <a:t>В 2011 году ЧЦЗ </a:t>
            </a:r>
            <a:r>
              <a:rPr lang="ru-RU" sz="1600" dirty="0"/>
              <a:t>одним из первых предприятий Челябинска подписал Соглашение о взаимодействии с Администрацией в сфере охраны окружающей среды и в настоящее время согласно этому Соглашению результаты замеров в режиме реального времени передаются  «</a:t>
            </a:r>
            <a:r>
              <a:rPr lang="ru-RU" sz="1600" dirty="0" err="1"/>
              <a:t>ГорЭкоЦентр</a:t>
            </a:r>
            <a:r>
              <a:rPr lang="ru-RU" sz="1600" dirty="0"/>
              <a:t>» и на сайт предприятия.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1" r="10370" b="4950"/>
          <a:stretch/>
        </p:blipFill>
        <p:spPr>
          <a:xfrm>
            <a:off x="2090057" y="1281715"/>
            <a:ext cx="6656339" cy="3506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16" y="6077320"/>
            <a:ext cx="278217" cy="389882"/>
          </a:xfrm>
          <a:prstGeom prst="rect">
            <a:avLst/>
          </a:prstGeom>
        </p:spPr>
      </p:pic>
      <p:graphicFrame>
        <p:nvGraphicFramePr>
          <p:cNvPr id="27" name="Объект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6709920"/>
              </p:ext>
            </p:extLst>
          </p:nvPr>
        </p:nvGraphicFramePr>
        <p:xfrm>
          <a:off x="749281" y="6077320"/>
          <a:ext cx="673288" cy="4022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040" r:id="rId5" imgW="2638440" imgH="1576800" progId="">
                  <p:embed/>
                </p:oleObj>
              </mc:Choice>
              <mc:Fallback>
                <p:oleObj r:id="rId5" imgW="2638440" imgH="15768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9281" y="6077320"/>
                        <a:ext cx="673288" cy="40224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77947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0" y="682625"/>
            <a:ext cx="1101725" cy="539750"/>
            <a:chOff x="-323557" y="2539999"/>
            <a:chExt cx="1101532" cy="362858"/>
          </a:xfrm>
        </p:grpSpPr>
        <p:sp>
          <p:nvSpPr>
            <p:cNvPr id="9" name="Rectangle 8"/>
            <p:cNvSpPr/>
            <p:nvPr/>
          </p:nvSpPr>
          <p:spPr>
            <a:xfrm>
              <a:off x="-323557" y="2539999"/>
              <a:ext cx="619017" cy="36285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9745" y="2539999"/>
              <a:ext cx="109518" cy="36285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38310" y="2539999"/>
              <a:ext cx="107931" cy="36285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" name="Flowchart: Delay 1"/>
            <p:cNvSpPr/>
            <p:nvPr/>
          </p:nvSpPr>
          <p:spPr>
            <a:xfrm>
              <a:off x="562113" y="2539999"/>
              <a:ext cx="215862" cy="362858"/>
            </a:xfrm>
            <a:prstGeom prst="flowChartDelay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</p:grpSp>
      <p:grpSp>
        <p:nvGrpSpPr>
          <p:cNvPr id="17" name="Group 33"/>
          <p:cNvGrpSpPr>
            <a:grpSpLocks/>
          </p:cNvGrpSpPr>
          <p:nvPr/>
        </p:nvGrpSpPr>
        <p:grpSpPr bwMode="auto">
          <a:xfrm>
            <a:off x="652463" y="6317643"/>
            <a:ext cx="10772775" cy="304797"/>
            <a:chOff x="653143" y="6579458"/>
            <a:chExt cx="10771830" cy="304901"/>
          </a:xfrm>
        </p:grpSpPr>
        <p:grpSp>
          <p:nvGrpSpPr>
            <p:cNvPr id="19" name="Group 34"/>
            <p:cNvGrpSpPr>
              <a:grpSpLocks/>
            </p:cNvGrpSpPr>
            <p:nvPr/>
          </p:nvGrpSpPr>
          <p:grpSpPr bwMode="auto">
            <a:xfrm>
              <a:off x="653143" y="6579458"/>
              <a:ext cx="10771830" cy="304901"/>
              <a:chOff x="653143" y="6593972"/>
              <a:chExt cx="10771830" cy="304901"/>
            </a:xfrm>
          </p:grpSpPr>
          <p:grpSp>
            <p:nvGrpSpPr>
              <p:cNvPr id="21" name="Group 36"/>
              <p:cNvGrpSpPr>
                <a:grpSpLocks/>
              </p:cNvGrpSpPr>
              <p:nvPr/>
            </p:nvGrpSpPr>
            <p:grpSpPr bwMode="auto">
              <a:xfrm>
                <a:off x="653143" y="6593972"/>
                <a:ext cx="10771830" cy="304901"/>
                <a:chOff x="943430" y="6593972"/>
                <a:chExt cx="10771830" cy="304901"/>
              </a:xfrm>
            </p:grpSpPr>
            <p:sp>
              <p:nvSpPr>
                <p:cNvPr id="25" name="Subtitle 2"/>
                <p:cNvSpPr txBox="1">
                  <a:spLocks/>
                </p:cNvSpPr>
                <p:nvPr/>
              </p:nvSpPr>
              <p:spPr>
                <a:xfrm>
                  <a:off x="943430" y="6613026"/>
                  <a:ext cx="641294" cy="285847"/>
                </a:xfrm>
                <a:prstGeom prst="rect">
                  <a:avLst/>
                </a:prstGeom>
              </p:spPr>
              <p:txBody>
                <a:bodyPr>
                  <a:sp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fontAlgn="auto">
                    <a:spcAft>
                      <a:spcPts val="0"/>
                    </a:spcAft>
                    <a:buFont typeface="Arial" panose="020B0604020202020204" pitchFamily="34" charset="0"/>
                    <a:buNone/>
                    <a:defRPr/>
                  </a:pPr>
                  <a:endParaRPr lang="en-US" sz="1400" dirty="0">
                    <a:solidFill>
                      <a:schemeClr val="bg1">
                        <a:lumMod val="65000"/>
                      </a:schemeClr>
                    </a:solidFill>
                    <a:latin typeface="+mj-lt"/>
                  </a:endParaRPr>
                </a:p>
              </p:txBody>
            </p:sp>
            <p:sp>
              <p:nvSpPr>
                <p:cNvPr id="26" name="Subtitle 2"/>
                <p:cNvSpPr txBox="1">
                  <a:spLocks/>
                </p:cNvSpPr>
                <p:nvPr/>
              </p:nvSpPr>
              <p:spPr>
                <a:xfrm>
                  <a:off x="11177144" y="6593972"/>
                  <a:ext cx="538116" cy="285848"/>
                </a:xfrm>
                <a:prstGeom prst="rect">
                  <a:avLst/>
                </a:prstGeom>
              </p:spPr>
              <p:txBody>
                <a:bodyPr>
                  <a:spAutoFit/>
                </a:bodyPr>
                <a:lstStyle>
                  <a:lvl1pPr marL="0" indent="0" algn="ctr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None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r" fontAlgn="auto">
                    <a:spcAft>
                      <a:spcPts val="0"/>
                    </a:spcAft>
                    <a:defRPr/>
                  </a:pPr>
                  <a:r>
                    <a:rPr lang="ru-RU" sz="1400" b="1" dirty="0" smtClean="0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a:rPr>
                    <a:t>3</a:t>
                  </a:r>
                  <a:endParaRPr lang="en-US" sz="1400" b="1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p:grpSp>
          <p:cxnSp>
            <p:nvCxnSpPr>
              <p:cNvPr id="23" name="Straight Connector 37"/>
              <p:cNvCxnSpPr/>
              <p:nvPr/>
            </p:nvCxnSpPr>
            <p:spPr>
              <a:xfrm flipV="1">
                <a:off x="1471268" y="6738482"/>
                <a:ext cx="7114234" cy="8734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  <a:prstDash val="solid"/>
                <a:headEnd type="none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Subtitle 2"/>
            <p:cNvSpPr txBox="1">
              <a:spLocks/>
            </p:cNvSpPr>
            <p:nvPr/>
          </p:nvSpPr>
          <p:spPr>
            <a:xfrm>
              <a:off x="8746366" y="6606685"/>
              <a:ext cx="2462408" cy="244766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ru-RU" sz="1100" dirty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Челябинский Цинковый </a:t>
              </a:r>
              <a:r>
                <a:rPr lang="ru-RU" sz="1100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завод. 2018</a:t>
              </a:r>
              <a:endParaRPr lang="ru-RU" sz="1100" dirty="0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683658" y="310726"/>
            <a:ext cx="9090977" cy="819258"/>
          </a:xfrm>
          <a:prstGeom prst="rect">
            <a:avLst/>
          </a:prstGeom>
          <a:noFill/>
        </p:spPr>
        <p:txBody>
          <a:bodyPr wrap="square" rIns="144000" bIns="36000" spcCol="360000">
            <a:spAutoFit/>
          </a:bodyPr>
          <a:lstStyle/>
          <a:p>
            <a:pPr algn="ctr" eaLnBrk="1" fontAlgn="auto" hangingPunct="1">
              <a:lnSpc>
                <a:spcPts val="284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 smtClean="0">
                <a:solidFill>
                  <a:schemeClr val="accent1"/>
                </a:solidFill>
                <a:latin typeface="+mn-lt"/>
              </a:rPr>
              <a:t>Затраты на природоохранные мероприятия, </a:t>
            </a:r>
          </a:p>
          <a:p>
            <a:pPr algn="ctr" eaLnBrk="1" fontAlgn="auto" hangingPunct="1">
              <a:lnSpc>
                <a:spcPts val="284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 smtClean="0">
                <a:solidFill>
                  <a:schemeClr val="accent1"/>
                </a:solidFill>
                <a:latin typeface="+mn-lt"/>
              </a:rPr>
              <a:t>млн рублей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683658" y="5697300"/>
            <a:ext cx="8826154" cy="574961"/>
          </a:xfrm>
          <a:prstGeom prst="rect">
            <a:avLst/>
          </a:prstGeom>
          <a:noFill/>
        </p:spPr>
        <p:txBody>
          <a:bodyPr wrap="square" rIns="144000" bIns="36000" spcCol="360000">
            <a:spAutoFit/>
          </a:bodyPr>
          <a:lstStyle/>
          <a:p>
            <a:r>
              <a:rPr lang="ru-RU" sz="1600" dirty="0"/>
              <a:t>С </a:t>
            </a:r>
            <a:r>
              <a:rPr lang="ru-RU" sz="1600" dirty="0" smtClean="0"/>
              <a:t>2009 </a:t>
            </a:r>
            <a:r>
              <a:rPr lang="ru-RU" sz="1600" dirty="0"/>
              <a:t>года </a:t>
            </a:r>
            <a:r>
              <a:rPr lang="ru-RU" sz="1600" dirty="0" smtClean="0"/>
              <a:t>УГМК вошла в состав акционеров Челябинского цинкового завода.</a:t>
            </a:r>
          </a:p>
          <a:p>
            <a:r>
              <a:rPr lang="ru-RU" sz="1600" dirty="0" smtClean="0"/>
              <a:t>За </a:t>
            </a:r>
            <a:r>
              <a:rPr lang="ru-RU" sz="1600" dirty="0"/>
              <a:t>это время предприятие вложило в природоохранные мероприятия более 4 млрд. рублей.</a:t>
            </a:r>
          </a:p>
        </p:txBody>
      </p:sp>
      <p:graphicFrame>
        <p:nvGraphicFramePr>
          <p:cNvPr id="22" name="Диаграмма 21"/>
          <p:cNvGraphicFramePr/>
          <p:nvPr>
            <p:extLst>
              <p:ext uri="{D42A27DB-BD31-4B8C-83A1-F6EECF244321}">
                <p14:modId xmlns:p14="http://schemas.microsoft.com/office/powerpoint/2010/main" val="916291032"/>
              </p:ext>
            </p:extLst>
          </p:nvPr>
        </p:nvGraphicFramePr>
        <p:xfrm>
          <a:off x="1387734" y="1222375"/>
          <a:ext cx="9416531" cy="4352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7" name="Рисунок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16" y="6077320"/>
            <a:ext cx="278217" cy="389882"/>
          </a:xfrm>
          <a:prstGeom prst="rect">
            <a:avLst/>
          </a:prstGeom>
        </p:spPr>
      </p:pic>
      <p:graphicFrame>
        <p:nvGraphicFramePr>
          <p:cNvPr id="29" name="Объект 28"/>
          <p:cNvGraphicFramePr>
            <a:graphicFrameLocks noChangeAspect="1"/>
          </p:cNvGraphicFramePr>
          <p:nvPr>
            <p:extLst/>
          </p:nvPr>
        </p:nvGraphicFramePr>
        <p:xfrm>
          <a:off x="749281" y="6077320"/>
          <a:ext cx="673288" cy="4022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399" r:id="rId5" imgW="2638440" imgH="1576800" progId="">
                  <p:embed/>
                </p:oleObj>
              </mc:Choice>
              <mc:Fallback>
                <p:oleObj r:id="rId5" imgW="2638440" imgH="15768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9281" y="6077320"/>
                        <a:ext cx="673288" cy="40224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7810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4" grpId="0"/>
      <p:bldGraphic spid="22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0" y="682625"/>
            <a:ext cx="1101725" cy="539750"/>
            <a:chOff x="-323557" y="2539999"/>
            <a:chExt cx="1101532" cy="362858"/>
          </a:xfrm>
        </p:grpSpPr>
        <p:sp>
          <p:nvSpPr>
            <p:cNvPr id="9" name="Rectangle 8"/>
            <p:cNvSpPr/>
            <p:nvPr/>
          </p:nvSpPr>
          <p:spPr>
            <a:xfrm>
              <a:off x="-323557" y="2539999"/>
              <a:ext cx="619017" cy="36285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9745" y="2539999"/>
              <a:ext cx="109518" cy="36285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38310" y="2539999"/>
              <a:ext cx="107931" cy="36285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" name="Flowchart: Delay 1"/>
            <p:cNvSpPr/>
            <p:nvPr/>
          </p:nvSpPr>
          <p:spPr>
            <a:xfrm>
              <a:off x="562113" y="2539999"/>
              <a:ext cx="215862" cy="362858"/>
            </a:xfrm>
            <a:prstGeom prst="flowChartDelay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</p:grpSp>
      <p:grpSp>
        <p:nvGrpSpPr>
          <p:cNvPr id="17" name="Group 33"/>
          <p:cNvGrpSpPr>
            <a:grpSpLocks/>
          </p:cNvGrpSpPr>
          <p:nvPr/>
        </p:nvGrpSpPr>
        <p:grpSpPr bwMode="auto">
          <a:xfrm>
            <a:off x="652463" y="6317643"/>
            <a:ext cx="10772775" cy="304797"/>
            <a:chOff x="653143" y="6579458"/>
            <a:chExt cx="10771830" cy="304901"/>
          </a:xfrm>
        </p:grpSpPr>
        <p:grpSp>
          <p:nvGrpSpPr>
            <p:cNvPr id="19" name="Group 34"/>
            <p:cNvGrpSpPr>
              <a:grpSpLocks/>
            </p:cNvGrpSpPr>
            <p:nvPr/>
          </p:nvGrpSpPr>
          <p:grpSpPr bwMode="auto">
            <a:xfrm>
              <a:off x="653143" y="6579458"/>
              <a:ext cx="10771830" cy="304901"/>
              <a:chOff x="653143" y="6593972"/>
              <a:chExt cx="10771830" cy="304901"/>
            </a:xfrm>
          </p:grpSpPr>
          <p:grpSp>
            <p:nvGrpSpPr>
              <p:cNvPr id="21" name="Group 36"/>
              <p:cNvGrpSpPr>
                <a:grpSpLocks/>
              </p:cNvGrpSpPr>
              <p:nvPr/>
            </p:nvGrpSpPr>
            <p:grpSpPr bwMode="auto">
              <a:xfrm>
                <a:off x="653143" y="6593972"/>
                <a:ext cx="10771830" cy="304901"/>
                <a:chOff x="943430" y="6593972"/>
                <a:chExt cx="10771830" cy="304901"/>
              </a:xfrm>
            </p:grpSpPr>
            <p:sp>
              <p:nvSpPr>
                <p:cNvPr id="25" name="Subtitle 2"/>
                <p:cNvSpPr txBox="1">
                  <a:spLocks/>
                </p:cNvSpPr>
                <p:nvPr/>
              </p:nvSpPr>
              <p:spPr>
                <a:xfrm>
                  <a:off x="943430" y="6613026"/>
                  <a:ext cx="641294" cy="285847"/>
                </a:xfrm>
                <a:prstGeom prst="rect">
                  <a:avLst/>
                </a:prstGeom>
              </p:spPr>
              <p:txBody>
                <a:bodyPr>
                  <a:sp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fontAlgn="auto">
                    <a:spcAft>
                      <a:spcPts val="0"/>
                    </a:spcAft>
                    <a:buFont typeface="Arial" panose="020B0604020202020204" pitchFamily="34" charset="0"/>
                    <a:buNone/>
                    <a:defRPr/>
                  </a:pPr>
                  <a:endParaRPr lang="en-US" sz="1400" dirty="0">
                    <a:solidFill>
                      <a:schemeClr val="bg1">
                        <a:lumMod val="65000"/>
                      </a:schemeClr>
                    </a:solidFill>
                    <a:latin typeface="+mj-lt"/>
                  </a:endParaRPr>
                </a:p>
              </p:txBody>
            </p:sp>
            <p:sp>
              <p:nvSpPr>
                <p:cNvPr id="26" name="Subtitle 2"/>
                <p:cNvSpPr txBox="1">
                  <a:spLocks/>
                </p:cNvSpPr>
                <p:nvPr/>
              </p:nvSpPr>
              <p:spPr>
                <a:xfrm>
                  <a:off x="11177144" y="6593972"/>
                  <a:ext cx="538116" cy="285848"/>
                </a:xfrm>
                <a:prstGeom prst="rect">
                  <a:avLst/>
                </a:prstGeom>
              </p:spPr>
              <p:txBody>
                <a:bodyPr>
                  <a:spAutoFit/>
                </a:bodyPr>
                <a:lstStyle>
                  <a:lvl1pPr marL="0" indent="0" algn="ctr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None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r" fontAlgn="auto">
                    <a:spcAft>
                      <a:spcPts val="0"/>
                    </a:spcAft>
                    <a:defRPr/>
                  </a:pPr>
                  <a:r>
                    <a:rPr lang="ru-RU" sz="1400" b="1" dirty="0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a:rPr>
                    <a:t>4</a:t>
                  </a:r>
                  <a:endParaRPr lang="en-US" sz="1400" b="1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p:grpSp>
          <p:cxnSp>
            <p:nvCxnSpPr>
              <p:cNvPr id="23" name="Straight Connector 37"/>
              <p:cNvCxnSpPr/>
              <p:nvPr/>
            </p:nvCxnSpPr>
            <p:spPr>
              <a:xfrm flipV="1">
                <a:off x="1471268" y="6738482"/>
                <a:ext cx="7114234" cy="8734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  <a:prstDash val="solid"/>
                <a:headEnd type="none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Subtitle 2"/>
            <p:cNvSpPr txBox="1">
              <a:spLocks/>
            </p:cNvSpPr>
            <p:nvPr/>
          </p:nvSpPr>
          <p:spPr>
            <a:xfrm>
              <a:off x="8746366" y="6606685"/>
              <a:ext cx="2462408" cy="244766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ru-RU" sz="1100" dirty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Челябинский Цинковый </a:t>
              </a:r>
              <a:r>
                <a:rPr lang="ru-RU" sz="1100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завод. 2018</a:t>
              </a:r>
              <a:endParaRPr lang="ru-RU" sz="1100" dirty="0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683658" y="552168"/>
            <a:ext cx="9461158" cy="460186"/>
          </a:xfrm>
          <a:prstGeom prst="rect">
            <a:avLst/>
          </a:prstGeom>
          <a:noFill/>
        </p:spPr>
        <p:txBody>
          <a:bodyPr wrap="square" rIns="144000" bIns="36000" spcCol="360000">
            <a:spAutoFit/>
          </a:bodyPr>
          <a:lstStyle/>
          <a:p>
            <a:pPr algn="just" eaLnBrk="1" fontAlgn="auto" hangingPunct="1">
              <a:lnSpc>
                <a:spcPts val="284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 smtClean="0">
                <a:solidFill>
                  <a:schemeClr val="accent1"/>
                </a:solidFill>
                <a:latin typeface="+mn-lt"/>
              </a:rPr>
              <a:t>Проекты по охране атмосферного воздуха</a:t>
            </a:r>
            <a:endParaRPr lang="ru-RU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48" name="Рисунок 4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16" y="6077320"/>
            <a:ext cx="278217" cy="389882"/>
          </a:xfrm>
          <a:prstGeom prst="rect">
            <a:avLst/>
          </a:prstGeom>
        </p:spPr>
      </p:pic>
      <p:graphicFrame>
        <p:nvGraphicFramePr>
          <p:cNvPr id="49" name="Объект 48"/>
          <p:cNvGraphicFramePr>
            <a:graphicFrameLocks noChangeAspect="1"/>
          </p:cNvGraphicFramePr>
          <p:nvPr>
            <p:extLst/>
          </p:nvPr>
        </p:nvGraphicFramePr>
        <p:xfrm>
          <a:off x="749281" y="6077320"/>
          <a:ext cx="673288" cy="4022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678" r:id="rId4" imgW="2638440" imgH="1576800" progId="">
                  <p:embed/>
                </p:oleObj>
              </mc:Choice>
              <mc:Fallback>
                <p:oleObj r:id="rId4" imgW="2638440" imgH="15768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9281" y="6077320"/>
                        <a:ext cx="673288" cy="40224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" name="Прямоугольник 57"/>
          <p:cNvSpPr/>
          <p:nvPr/>
        </p:nvSpPr>
        <p:spPr>
          <a:xfrm>
            <a:off x="353711" y="1348536"/>
            <a:ext cx="1158843" cy="3887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Прямоугольник 58"/>
          <p:cNvSpPr/>
          <p:nvPr/>
        </p:nvSpPr>
        <p:spPr>
          <a:xfrm>
            <a:off x="435106" y="1352831"/>
            <a:ext cx="9671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Воздух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16" y="1780159"/>
            <a:ext cx="12207716" cy="41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755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58" grpId="0" animBg="1"/>
      <p:bldP spid="5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0" y="682625"/>
            <a:ext cx="1101725" cy="539750"/>
            <a:chOff x="-323557" y="2539999"/>
            <a:chExt cx="1101532" cy="362858"/>
          </a:xfrm>
        </p:grpSpPr>
        <p:sp>
          <p:nvSpPr>
            <p:cNvPr id="9" name="Rectangle 8"/>
            <p:cNvSpPr/>
            <p:nvPr/>
          </p:nvSpPr>
          <p:spPr>
            <a:xfrm>
              <a:off x="-323557" y="2539999"/>
              <a:ext cx="619017" cy="36285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9745" y="2539999"/>
              <a:ext cx="109518" cy="36285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38310" y="2539999"/>
              <a:ext cx="107931" cy="36285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" name="Flowchart: Delay 1"/>
            <p:cNvSpPr/>
            <p:nvPr/>
          </p:nvSpPr>
          <p:spPr>
            <a:xfrm>
              <a:off x="562113" y="2539999"/>
              <a:ext cx="215862" cy="362858"/>
            </a:xfrm>
            <a:prstGeom prst="flowChartDelay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</p:grpSp>
      <p:grpSp>
        <p:nvGrpSpPr>
          <p:cNvPr id="17" name="Group 33"/>
          <p:cNvGrpSpPr>
            <a:grpSpLocks/>
          </p:cNvGrpSpPr>
          <p:nvPr/>
        </p:nvGrpSpPr>
        <p:grpSpPr bwMode="auto">
          <a:xfrm>
            <a:off x="652463" y="6317643"/>
            <a:ext cx="10772775" cy="304797"/>
            <a:chOff x="653143" y="6579458"/>
            <a:chExt cx="10771830" cy="304901"/>
          </a:xfrm>
        </p:grpSpPr>
        <p:grpSp>
          <p:nvGrpSpPr>
            <p:cNvPr id="19" name="Group 34"/>
            <p:cNvGrpSpPr>
              <a:grpSpLocks/>
            </p:cNvGrpSpPr>
            <p:nvPr/>
          </p:nvGrpSpPr>
          <p:grpSpPr bwMode="auto">
            <a:xfrm>
              <a:off x="653143" y="6579458"/>
              <a:ext cx="10771830" cy="304901"/>
              <a:chOff x="653143" y="6593972"/>
              <a:chExt cx="10771830" cy="304901"/>
            </a:xfrm>
          </p:grpSpPr>
          <p:grpSp>
            <p:nvGrpSpPr>
              <p:cNvPr id="21" name="Group 36"/>
              <p:cNvGrpSpPr>
                <a:grpSpLocks/>
              </p:cNvGrpSpPr>
              <p:nvPr/>
            </p:nvGrpSpPr>
            <p:grpSpPr bwMode="auto">
              <a:xfrm>
                <a:off x="653143" y="6593972"/>
                <a:ext cx="10771830" cy="304901"/>
                <a:chOff x="943430" y="6593972"/>
                <a:chExt cx="10771830" cy="304901"/>
              </a:xfrm>
            </p:grpSpPr>
            <p:sp>
              <p:nvSpPr>
                <p:cNvPr id="25" name="Subtitle 2"/>
                <p:cNvSpPr txBox="1">
                  <a:spLocks/>
                </p:cNvSpPr>
                <p:nvPr/>
              </p:nvSpPr>
              <p:spPr>
                <a:xfrm>
                  <a:off x="943430" y="6613026"/>
                  <a:ext cx="641294" cy="285847"/>
                </a:xfrm>
                <a:prstGeom prst="rect">
                  <a:avLst/>
                </a:prstGeom>
              </p:spPr>
              <p:txBody>
                <a:bodyPr>
                  <a:sp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fontAlgn="auto">
                    <a:spcAft>
                      <a:spcPts val="0"/>
                    </a:spcAft>
                    <a:buFont typeface="Arial" panose="020B0604020202020204" pitchFamily="34" charset="0"/>
                    <a:buNone/>
                    <a:defRPr/>
                  </a:pPr>
                  <a:endParaRPr lang="en-US" sz="1400" dirty="0">
                    <a:solidFill>
                      <a:schemeClr val="bg1">
                        <a:lumMod val="65000"/>
                      </a:schemeClr>
                    </a:solidFill>
                    <a:latin typeface="+mj-lt"/>
                  </a:endParaRPr>
                </a:p>
              </p:txBody>
            </p:sp>
            <p:sp>
              <p:nvSpPr>
                <p:cNvPr id="26" name="Subtitle 2"/>
                <p:cNvSpPr txBox="1">
                  <a:spLocks/>
                </p:cNvSpPr>
                <p:nvPr/>
              </p:nvSpPr>
              <p:spPr>
                <a:xfrm>
                  <a:off x="11177144" y="6593972"/>
                  <a:ext cx="538116" cy="285848"/>
                </a:xfrm>
                <a:prstGeom prst="rect">
                  <a:avLst/>
                </a:prstGeom>
              </p:spPr>
              <p:txBody>
                <a:bodyPr>
                  <a:spAutoFit/>
                </a:bodyPr>
                <a:lstStyle>
                  <a:lvl1pPr marL="0" indent="0" algn="ctr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None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r" fontAlgn="auto">
                    <a:spcAft>
                      <a:spcPts val="0"/>
                    </a:spcAft>
                    <a:defRPr/>
                  </a:pPr>
                  <a:r>
                    <a:rPr lang="ru-RU" sz="1400" b="1" dirty="0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a:rPr>
                    <a:t>5</a:t>
                  </a:r>
                  <a:endParaRPr lang="en-US" sz="1400" b="1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p:grpSp>
          <p:cxnSp>
            <p:nvCxnSpPr>
              <p:cNvPr id="23" name="Straight Connector 37"/>
              <p:cNvCxnSpPr/>
              <p:nvPr/>
            </p:nvCxnSpPr>
            <p:spPr>
              <a:xfrm flipV="1">
                <a:off x="1471268" y="6738482"/>
                <a:ext cx="7114234" cy="8734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  <a:prstDash val="solid"/>
                <a:headEnd type="none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Subtitle 2"/>
            <p:cNvSpPr txBox="1">
              <a:spLocks/>
            </p:cNvSpPr>
            <p:nvPr/>
          </p:nvSpPr>
          <p:spPr>
            <a:xfrm>
              <a:off x="8746366" y="6606685"/>
              <a:ext cx="2462408" cy="244766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ru-RU" sz="1100" dirty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Челябинский Цинковый </a:t>
              </a:r>
              <a:r>
                <a:rPr lang="ru-RU" sz="1100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завод. 2018</a:t>
              </a:r>
              <a:endParaRPr lang="ru-RU" sz="1100" dirty="0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683658" y="552168"/>
            <a:ext cx="9090977" cy="460186"/>
          </a:xfrm>
          <a:prstGeom prst="rect">
            <a:avLst/>
          </a:prstGeom>
          <a:noFill/>
        </p:spPr>
        <p:txBody>
          <a:bodyPr wrap="square" rIns="144000" bIns="36000" spcCol="360000">
            <a:spAutoFit/>
          </a:bodyPr>
          <a:lstStyle/>
          <a:p>
            <a:pPr algn="ctr" eaLnBrk="1" fontAlgn="auto" hangingPunct="1">
              <a:lnSpc>
                <a:spcPts val="284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 smtClean="0">
                <a:solidFill>
                  <a:schemeClr val="accent1"/>
                </a:solidFill>
                <a:latin typeface="+mn-lt"/>
              </a:rPr>
              <a:t>Утилизация диоксида серы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683658" y="5075751"/>
            <a:ext cx="8826154" cy="1313624"/>
          </a:xfrm>
          <a:prstGeom prst="rect">
            <a:avLst/>
          </a:prstGeom>
          <a:noFill/>
        </p:spPr>
        <p:txBody>
          <a:bodyPr wrap="square" rIns="144000" bIns="36000" spcCol="360000">
            <a:spAutoFit/>
          </a:bodyPr>
          <a:lstStyle/>
          <a:p>
            <a:r>
              <a:rPr lang="ru-RU" sz="1600" dirty="0" smtClean="0"/>
              <a:t>Основным веществом, способным оказывать негативное воздействие на окружающую воздушную среду, является вырабатываемый в процессе обжига сырья диоксид серы. Технология утилизации отходящих газов, реализованная в сернокислотном цехе, признана наилучшей доступной технологией в соответствии со справочником наилучших доступных технологий ИТС 13-2016 «Производство свинца, цинка и кадмия». </a:t>
            </a:r>
            <a:endParaRPr lang="ru-RU" sz="1600" dirty="0"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16" y="6077320"/>
            <a:ext cx="278217" cy="389882"/>
          </a:xfrm>
          <a:prstGeom prst="rect">
            <a:avLst/>
          </a:prstGeom>
        </p:spPr>
      </p:pic>
      <p:graphicFrame>
        <p:nvGraphicFramePr>
          <p:cNvPr id="29" name="Объект 28"/>
          <p:cNvGraphicFramePr>
            <a:graphicFrameLocks noChangeAspect="1"/>
          </p:cNvGraphicFramePr>
          <p:nvPr>
            <p:extLst/>
          </p:nvPr>
        </p:nvGraphicFramePr>
        <p:xfrm>
          <a:off x="749281" y="6077320"/>
          <a:ext cx="673288" cy="4022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422" r:id="rId4" imgW="2638440" imgH="1576800" progId="">
                  <p:embed/>
                </p:oleObj>
              </mc:Choice>
              <mc:Fallback>
                <p:oleObj r:id="rId4" imgW="2638440" imgH="15768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9281" y="6077320"/>
                        <a:ext cx="673288" cy="40224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643" y="1180069"/>
            <a:ext cx="7876715" cy="389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173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0" y="682625"/>
            <a:ext cx="1101725" cy="539750"/>
            <a:chOff x="-323557" y="2539999"/>
            <a:chExt cx="1101532" cy="362858"/>
          </a:xfrm>
        </p:grpSpPr>
        <p:sp>
          <p:nvSpPr>
            <p:cNvPr id="9" name="Rectangle 8"/>
            <p:cNvSpPr/>
            <p:nvPr/>
          </p:nvSpPr>
          <p:spPr>
            <a:xfrm>
              <a:off x="-323557" y="2539999"/>
              <a:ext cx="619017" cy="36285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9745" y="2539999"/>
              <a:ext cx="109518" cy="36285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38310" y="2539999"/>
              <a:ext cx="107931" cy="36285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" name="Flowchart: Delay 1"/>
            <p:cNvSpPr/>
            <p:nvPr/>
          </p:nvSpPr>
          <p:spPr>
            <a:xfrm>
              <a:off x="562113" y="2539999"/>
              <a:ext cx="215862" cy="362858"/>
            </a:xfrm>
            <a:prstGeom prst="flowChartDelay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</p:grpSp>
      <p:grpSp>
        <p:nvGrpSpPr>
          <p:cNvPr id="12" name="Group 33"/>
          <p:cNvGrpSpPr>
            <a:grpSpLocks/>
          </p:cNvGrpSpPr>
          <p:nvPr/>
        </p:nvGrpSpPr>
        <p:grpSpPr bwMode="auto">
          <a:xfrm>
            <a:off x="652463" y="6317643"/>
            <a:ext cx="10772775" cy="304797"/>
            <a:chOff x="653143" y="6579458"/>
            <a:chExt cx="10771830" cy="304901"/>
          </a:xfrm>
        </p:grpSpPr>
        <p:grpSp>
          <p:nvGrpSpPr>
            <p:cNvPr id="13" name="Group 34"/>
            <p:cNvGrpSpPr>
              <a:grpSpLocks/>
            </p:cNvGrpSpPr>
            <p:nvPr/>
          </p:nvGrpSpPr>
          <p:grpSpPr bwMode="auto">
            <a:xfrm>
              <a:off x="653143" y="6579458"/>
              <a:ext cx="10771830" cy="304901"/>
              <a:chOff x="653143" y="6593972"/>
              <a:chExt cx="10771830" cy="304901"/>
            </a:xfrm>
          </p:grpSpPr>
          <p:grpSp>
            <p:nvGrpSpPr>
              <p:cNvPr id="15" name="Group 36"/>
              <p:cNvGrpSpPr>
                <a:grpSpLocks/>
              </p:cNvGrpSpPr>
              <p:nvPr/>
            </p:nvGrpSpPr>
            <p:grpSpPr bwMode="auto">
              <a:xfrm>
                <a:off x="653143" y="6593972"/>
                <a:ext cx="10771830" cy="304901"/>
                <a:chOff x="943430" y="6593972"/>
                <a:chExt cx="10771830" cy="304901"/>
              </a:xfrm>
            </p:grpSpPr>
            <p:sp>
              <p:nvSpPr>
                <p:cNvPr id="17" name="Subtitle 2"/>
                <p:cNvSpPr txBox="1">
                  <a:spLocks/>
                </p:cNvSpPr>
                <p:nvPr/>
              </p:nvSpPr>
              <p:spPr>
                <a:xfrm>
                  <a:off x="943430" y="6613026"/>
                  <a:ext cx="641294" cy="285847"/>
                </a:xfrm>
                <a:prstGeom prst="rect">
                  <a:avLst/>
                </a:prstGeom>
              </p:spPr>
              <p:txBody>
                <a:bodyPr>
                  <a:sp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fontAlgn="auto">
                    <a:spcAft>
                      <a:spcPts val="0"/>
                    </a:spcAft>
                    <a:buFont typeface="Arial" panose="020B0604020202020204" pitchFamily="34" charset="0"/>
                    <a:buNone/>
                    <a:defRPr/>
                  </a:pPr>
                  <a:endParaRPr lang="en-US" sz="1400" dirty="0">
                    <a:solidFill>
                      <a:schemeClr val="bg1">
                        <a:lumMod val="65000"/>
                      </a:schemeClr>
                    </a:solidFill>
                    <a:latin typeface="+mj-lt"/>
                  </a:endParaRPr>
                </a:p>
              </p:txBody>
            </p:sp>
            <p:sp>
              <p:nvSpPr>
                <p:cNvPr id="19" name="Subtitle 2"/>
                <p:cNvSpPr txBox="1">
                  <a:spLocks/>
                </p:cNvSpPr>
                <p:nvPr/>
              </p:nvSpPr>
              <p:spPr>
                <a:xfrm>
                  <a:off x="11177144" y="6593972"/>
                  <a:ext cx="538116" cy="285848"/>
                </a:xfrm>
                <a:prstGeom prst="rect">
                  <a:avLst/>
                </a:prstGeom>
              </p:spPr>
              <p:txBody>
                <a:bodyPr>
                  <a:spAutoFit/>
                </a:bodyPr>
                <a:lstStyle>
                  <a:lvl1pPr marL="0" indent="0" algn="ctr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None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r" fontAlgn="auto">
                    <a:spcAft>
                      <a:spcPts val="0"/>
                    </a:spcAft>
                    <a:defRPr/>
                  </a:pPr>
                  <a:r>
                    <a:rPr lang="ru-RU" sz="1400" b="1" dirty="0" smtClean="0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a:rPr>
                    <a:t>6</a:t>
                  </a:r>
                  <a:endParaRPr lang="en-US" sz="1400" b="1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p:grpSp>
          <p:cxnSp>
            <p:nvCxnSpPr>
              <p:cNvPr id="16" name="Straight Connector 37"/>
              <p:cNvCxnSpPr/>
              <p:nvPr/>
            </p:nvCxnSpPr>
            <p:spPr>
              <a:xfrm flipV="1">
                <a:off x="1471268" y="6738482"/>
                <a:ext cx="7114234" cy="8734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  <a:prstDash val="solid"/>
                <a:headEnd type="none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Subtitle 2"/>
            <p:cNvSpPr txBox="1">
              <a:spLocks/>
            </p:cNvSpPr>
            <p:nvPr/>
          </p:nvSpPr>
          <p:spPr>
            <a:xfrm>
              <a:off x="8746366" y="6606685"/>
              <a:ext cx="2462408" cy="244766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ru-RU" sz="1100" dirty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Челябинский Цинковый </a:t>
              </a:r>
              <a:r>
                <a:rPr lang="ru-RU" sz="1100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завод. 2018</a:t>
              </a:r>
              <a:endParaRPr lang="ru-RU" sz="1100" dirty="0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650" y="1357712"/>
            <a:ext cx="5790748" cy="30553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TextBox 21"/>
          <p:cNvSpPr txBox="1"/>
          <p:nvPr/>
        </p:nvSpPr>
        <p:spPr>
          <a:xfrm>
            <a:off x="1708597" y="4599860"/>
            <a:ext cx="9153078" cy="1806067"/>
          </a:xfrm>
          <a:prstGeom prst="rect">
            <a:avLst/>
          </a:prstGeom>
          <a:noFill/>
        </p:spPr>
        <p:txBody>
          <a:bodyPr wrap="square" rIns="144000" bIns="36000" spcCol="360000">
            <a:spAutoFit/>
          </a:bodyPr>
          <a:lstStyle/>
          <a:p>
            <a:r>
              <a:rPr lang="ru-RU" sz="1600" dirty="0"/>
              <a:t>Для осуществления оперативного контроля за состоянием атмосферного воздуха на границе санитарно-защитной зоны в 2010 году была приобретена передвижная лаборатория экологического мониторинга. </a:t>
            </a:r>
            <a:endParaRPr lang="ru-RU" sz="1600" dirty="0" smtClean="0"/>
          </a:p>
          <a:p>
            <a:r>
              <a:rPr lang="ru-RU" sz="1600" dirty="0" smtClean="0"/>
              <a:t>Для </a:t>
            </a:r>
            <a:r>
              <a:rPr lang="ru-RU" sz="1600" dirty="0"/>
              <a:t>создания действенной системы мониторинга состояния окружающей среды на территории г. Челябинска </a:t>
            </a:r>
            <a:r>
              <a:rPr lang="ru-RU" sz="1600" dirty="0" smtClean="0"/>
              <a:t>ПАО «ЧЦЗ</a:t>
            </a:r>
            <a:r>
              <a:rPr lang="ru-RU" sz="1600" dirty="0"/>
              <a:t>» передаёт результаты замеров производственного и экологического контроля в периоды НМУ </a:t>
            </a:r>
            <a:r>
              <a:rPr lang="ru-RU" sz="1600" dirty="0" smtClean="0"/>
              <a:t>на </a:t>
            </a:r>
            <a:r>
              <a:rPr lang="ru-RU" sz="1600" dirty="0"/>
              <a:t>электронную почту в МУП «</a:t>
            </a:r>
            <a:r>
              <a:rPr lang="ru-RU" sz="1600" dirty="0" err="1"/>
              <a:t>ГорЭкоЦентр</a:t>
            </a:r>
            <a:r>
              <a:rPr lang="ru-RU" sz="1600" dirty="0" smtClean="0"/>
              <a:t>».</a:t>
            </a:r>
          </a:p>
          <a:p>
            <a:r>
              <a:rPr lang="ru-RU" sz="1600" dirty="0" smtClean="0"/>
              <a:t>Затраты </a:t>
            </a:r>
            <a:r>
              <a:rPr lang="ru-RU" sz="1600" dirty="0"/>
              <a:t>на приобретение лаборатории составили  </a:t>
            </a:r>
            <a:r>
              <a:rPr lang="ru-RU" sz="1600" b="1" dirty="0" smtClean="0"/>
              <a:t>1,3 млн. </a:t>
            </a:r>
            <a:r>
              <a:rPr lang="ru-RU" sz="1600" b="1" dirty="0"/>
              <a:t>рублей</a:t>
            </a:r>
            <a:r>
              <a:rPr lang="ru-RU" sz="1600" b="1" dirty="0" smtClean="0"/>
              <a:t>.</a:t>
            </a:r>
            <a:endParaRPr lang="ru-RU" sz="16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1591102" y="658978"/>
            <a:ext cx="9891077" cy="698071"/>
          </a:xfrm>
          <a:prstGeom prst="rect">
            <a:avLst/>
          </a:prstGeom>
          <a:noFill/>
        </p:spPr>
        <p:txBody>
          <a:bodyPr wrap="square" rIns="144000" bIns="36000" spcCol="360000">
            <a:spAutoFit/>
          </a:bodyPr>
          <a:lstStyle/>
          <a:p>
            <a:pPr eaLnBrk="1" fontAlgn="auto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>
                <a:solidFill>
                  <a:schemeClr val="accent1"/>
                </a:solidFill>
              </a:rPr>
              <a:t>Внедренные проекты по охране воздушной среды </a:t>
            </a:r>
            <a:endParaRPr lang="ru-RU" sz="3200" dirty="0" smtClean="0">
              <a:solidFill>
                <a:schemeClr val="accent1"/>
              </a:solidFill>
              <a:latin typeface="+mn-lt"/>
            </a:endParaRPr>
          </a:p>
          <a:p>
            <a:pPr eaLnBrk="1" fontAlgn="auto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solidFill>
                  <a:schemeClr val="accent1"/>
                </a:solidFill>
              </a:rPr>
              <a:t>Передвижная лаборатория </a:t>
            </a:r>
            <a:endParaRPr lang="ru-RU" sz="160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096000" y="1599955"/>
            <a:ext cx="5476240" cy="1822258"/>
          </a:xfrm>
          <a:prstGeom prst="rect">
            <a:avLst/>
          </a:prstGeom>
          <a:solidFill>
            <a:schemeClr val="accent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180499" y="1599955"/>
            <a:ext cx="524473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Результаты замеров:</a:t>
            </a:r>
          </a:p>
          <a:p>
            <a:pPr marL="285750" indent="-285750">
              <a:buFontTx/>
              <a:buChar char="-"/>
            </a:pPr>
            <a:r>
              <a:rPr lang="ru-RU" dirty="0">
                <a:solidFill>
                  <a:schemeClr val="bg1"/>
                </a:solidFill>
              </a:rPr>
              <a:t>адрес точки, где произведены </a:t>
            </a:r>
            <a:r>
              <a:rPr lang="ru-RU" dirty="0" smtClean="0">
                <a:solidFill>
                  <a:schemeClr val="bg1"/>
                </a:solidFill>
              </a:rPr>
              <a:t>замеры</a:t>
            </a:r>
            <a:r>
              <a:rPr lang="ru-RU" dirty="0">
                <a:solidFill>
                  <a:schemeClr val="bg1"/>
                </a:solidFill>
              </a:rPr>
              <a:t>;</a:t>
            </a:r>
          </a:p>
          <a:p>
            <a:pPr marL="285750" indent="-285750">
              <a:buFontTx/>
              <a:buChar char="-"/>
            </a:pPr>
            <a:r>
              <a:rPr lang="ru-RU" dirty="0">
                <a:solidFill>
                  <a:schemeClr val="bg1"/>
                </a:solidFill>
              </a:rPr>
              <a:t>наименование веществ, по которым произведены </a:t>
            </a:r>
            <a:r>
              <a:rPr lang="ru-RU" dirty="0" smtClean="0">
                <a:solidFill>
                  <a:schemeClr val="bg1"/>
                </a:solidFill>
              </a:rPr>
              <a:t>замеры;</a:t>
            </a:r>
            <a:endParaRPr lang="ru-RU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schemeClr val="bg1"/>
                </a:solidFill>
              </a:rPr>
              <a:t>уровень </a:t>
            </a:r>
            <a:r>
              <a:rPr lang="ru-RU" dirty="0">
                <a:solidFill>
                  <a:schemeClr val="bg1"/>
                </a:solidFill>
              </a:rPr>
              <a:t>загрязнения атмосферного воздуха на границе санитарно-защитной </a:t>
            </a:r>
            <a:r>
              <a:rPr lang="ru-RU" dirty="0" smtClean="0">
                <a:solidFill>
                  <a:schemeClr val="bg1"/>
                </a:solidFill>
              </a:rPr>
              <a:t>зоны.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16" y="6077320"/>
            <a:ext cx="278217" cy="389882"/>
          </a:xfrm>
          <a:prstGeom prst="rect">
            <a:avLst/>
          </a:prstGeom>
        </p:spPr>
      </p:pic>
      <p:graphicFrame>
        <p:nvGraphicFramePr>
          <p:cNvPr id="24" name="Объект 23"/>
          <p:cNvGraphicFramePr>
            <a:graphicFrameLocks noChangeAspect="1"/>
          </p:cNvGraphicFramePr>
          <p:nvPr>
            <p:extLst/>
          </p:nvPr>
        </p:nvGraphicFramePr>
        <p:xfrm>
          <a:off x="749281" y="6077320"/>
          <a:ext cx="673288" cy="4022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444" r:id="rId5" imgW="2638440" imgH="1576800" progId="">
                  <p:embed/>
                </p:oleObj>
              </mc:Choice>
              <mc:Fallback>
                <p:oleObj r:id="rId5" imgW="2638440" imgH="15768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9281" y="6077320"/>
                        <a:ext cx="673288" cy="40224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80684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8" grpId="0"/>
      <p:bldP spid="21" grpId="0" animBg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497" y="1376718"/>
            <a:ext cx="4753481" cy="322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0" y="682625"/>
            <a:ext cx="1101725" cy="539750"/>
            <a:chOff x="-323557" y="2539999"/>
            <a:chExt cx="1101532" cy="362858"/>
          </a:xfrm>
        </p:grpSpPr>
        <p:sp>
          <p:nvSpPr>
            <p:cNvPr id="9" name="Rectangle 8"/>
            <p:cNvSpPr/>
            <p:nvPr/>
          </p:nvSpPr>
          <p:spPr>
            <a:xfrm>
              <a:off x="-323557" y="2539999"/>
              <a:ext cx="619017" cy="36285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9745" y="2539999"/>
              <a:ext cx="109518" cy="36285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38310" y="2539999"/>
              <a:ext cx="107931" cy="36285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" name="Flowchart: Delay 1"/>
            <p:cNvSpPr/>
            <p:nvPr/>
          </p:nvSpPr>
          <p:spPr>
            <a:xfrm>
              <a:off x="562113" y="2539999"/>
              <a:ext cx="215862" cy="362858"/>
            </a:xfrm>
            <a:prstGeom prst="flowChartDelay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</p:grpSp>
      <p:grpSp>
        <p:nvGrpSpPr>
          <p:cNvPr id="12" name="Group 33"/>
          <p:cNvGrpSpPr>
            <a:grpSpLocks/>
          </p:cNvGrpSpPr>
          <p:nvPr/>
        </p:nvGrpSpPr>
        <p:grpSpPr bwMode="auto">
          <a:xfrm>
            <a:off x="652463" y="6317643"/>
            <a:ext cx="10772775" cy="304797"/>
            <a:chOff x="653143" y="6579458"/>
            <a:chExt cx="10771830" cy="304901"/>
          </a:xfrm>
        </p:grpSpPr>
        <p:grpSp>
          <p:nvGrpSpPr>
            <p:cNvPr id="13" name="Group 34"/>
            <p:cNvGrpSpPr>
              <a:grpSpLocks/>
            </p:cNvGrpSpPr>
            <p:nvPr/>
          </p:nvGrpSpPr>
          <p:grpSpPr bwMode="auto">
            <a:xfrm>
              <a:off x="653143" y="6579458"/>
              <a:ext cx="10771830" cy="304901"/>
              <a:chOff x="653143" y="6593972"/>
              <a:chExt cx="10771830" cy="304901"/>
            </a:xfrm>
          </p:grpSpPr>
          <p:grpSp>
            <p:nvGrpSpPr>
              <p:cNvPr id="15" name="Group 36"/>
              <p:cNvGrpSpPr>
                <a:grpSpLocks/>
              </p:cNvGrpSpPr>
              <p:nvPr/>
            </p:nvGrpSpPr>
            <p:grpSpPr bwMode="auto">
              <a:xfrm>
                <a:off x="653143" y="6593972"/>
                <a:ext cx="10771830" cy="304901"/>
                <a:chOff x="943430" y="6593972"/>
                <a:chExt cx="10771830" cy="304901"/>
              </a:xfrm>
            </p:grpSpPr>
            <p:sp>
              <p:nvSpPr>
                <p:cNvPr id="17" name="Subtitle 2"/>
                <p:cNvSpPr txBox="1">
                  <a:spLocks/>
                </p:cNvSpPr>
                <p:nvPr/>
              </p:nvSpPr>
              <p:spPr>
                <a:xfrm>
                  <a:off x="943430" y="6613026"/>
                  <a:ext cx="641294" cy="285847"/>
                </a:xfrm>
                <a:prstGeom prst="rect">
                  <a:avLst/>
                </a:prstGeom>
              </p:spPr>
              <p:txBody>
                <a:bodyPr>
                  <a:sp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fontAlgn="auto">
                    <a:spcAft>
                      <a:spcPts val="0"/>
                    </a:spcAft>
                    <a:buFont typeface="Arial" panose="020B0604020202020204" pitchFamily="34" charset="0"/>
                    <a:buNone/>
                    <a:defRPr/>
                  </a:pPr>
                  <a:endParaRPr lang="en-US" sz="1400" dirty="0">
                    <a:solidFill>
                      <a:schemeClr val="bg1">
                        <a:lumMod val="65000"/>
                      </a:schemeClr>
                    </a:solidFill>
                    <a:latin typeface="+mj-lt"/>
                  </a:endParaRPr>
                </a:p>
              </p:txBody>
            </p:sp>
            <p:sp>
              <p:nvSpPr>
                <p:cNvPr id="19" name="Subtitle 2"/>
                <p:cNvSpPr txBox="1">
                  <a:spLocks/>
                </p:cNvSpPr>
                <p:nvPr/>
              </p:nvSpPr>
              <p:spPr>
                <a:xfrm>
                  <a:off x="11177144" y="6593972"/>
                  <a:ext cx="538116" cy="285848"/>
                </a:xfrm>
                <a:prstGeom prst="rect">
                  <a:avLst/>
                </a:prstGeom>
              </p:spPr>
              <p:txBody>
                <a:bodyPr>
                  <a:spAutoFit/>
                </a:bodyPr>
                <a:lstStyle>
                  <a:lvl1pPr marL="0" indent="0" algn="ctr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None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r" fontAlgn="auto">
                    <a:spcAft>
                      <a:spcPts val="0"/>
                    </a:spcAft>
                    <a:defRPr/>
                  </a:pPr>
                  <a:r>
                    <a:rPr lang="ru-RU" sz="1400" b="1" dirty="0" smtClean="0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a:rPr>
                    <a:t>7</a:t>
                  </a:r>
                  <a:endParaRPr lang="en-US" sz="1400" b="1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p:grpSp>
          <p:cxnSp>
            <p:nvCxnSpPr>
              <p:cNvPr id="16" name="Straight Connector 37"/>
              <p:cNvCxnSpPr/>
              <p:nvPr/>
            </p:nvCxnSpPr>
            <p:spPr>
              <a:xfrm flipV="1">
                <a:off x="1471268" y="6738482"/>
                <a:ext cx="7114234" cy="8734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  <a:prstDash val="solid"/>
                <a:headEnd type="none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Subtitle 2"/>
            <p:cNvSpPr txBox="1">
              <a:spLocks/>
            </p:cNvSpPr>
            <p:nvPr/>
          </p:nvSpPr>
          <p:spPr>
            <a:xfrm>
              <a:off x="8746366" y="6606685"/>
              <a:ext cx="2462408" cy="244766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ru-RU" sz="1100" dirty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Челябинский Цинковый </a:t>
              </a:r>
              <a:r>
                <a:rPr lang="ru-RU" sz="1100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завод. 2018</a:t>
              </a:r>
              <a:endParaRPr lang="ru-RU" sz="1100" dirty="0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681163" y="603464"/>
            <a:ext cx="9891077" cy="698071"/>
          </a:xfrm>
          <a:prstGeom prst="rect">
            <a:avLst/>
          </a:prstGeom>
          <a:noFill/>
        </p:spPr>
        <p:txBody>
          <a:bodyPr wrap="square" rIns="144000" bIns="36000" spcCol="360000">
            <a:spAutoFit/>
          </a:bodyPr>
          <a:lstStyle/>
          <a:p>
            <a:pPr eaLnBrk="1" fontAlgn="auto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>
                <a:solidFill>
                  <a:schemeClr val="accent1"/>
                </a:solidFill>
              </a:rPr>
              <a:t>Внедренные проекты по охране воздушной среды </a:t>
            </a:r>
            <a:endParaRPr lang="ru-RU" sz="3200" dirty="0" smtClean="0">
              <a:solidFill>
                <a:schemeClr val="accent1"/>
              </a:solidFill>
              <a:latin typeface="+mn-lt"/>
            </a:endParaRPr>
          </a:p>
          <a:p>
            <a:pPr eaLnBrk="1" fontAlgn="auto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solidFill>
                  <a:schemeClr val="accent1"/>
                </a:solidFill>
              </a:rPr>
              <a:t>Реконструкция 3,4 систем сернокислотного цеха, демонтаж 1 и 2 систем</a:t>
            </a:r>
            <a:endParaRPr lang="ru-RU" sz="1600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16" y="6077320"/>
            <a:ext cx="278217" cy="389882"/>
          </a:xfrm>
          <a:prstGeom prst="rect">
            <a:avLst/>
          </a:prstGeom>
        </p:spPr>
      </p:pic>
      <p:graphicFrame>
        <p:nvGraphicFramePr>
          <p:cNvPr id="24" name="Объект 23"/>
          <p:cNvGraphicFramePr>
            <a:graphicFrameLocks noChangeAspect="1"/>
          </p:cNvGraphicFramePr>
          <p:nvPr>
            <p:extLst/>
          </p:nvPr>
        </p:nvGraphicFramePr>
        <p:xfrm>
          <a:off x="749281" y="6077320"/>
          <a:ext cx="673288" cy="4022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479" r:id="rId5" imgW="2638440" imgH="1576800" progId="">
                  <p:embed/>
                </p:oleObj>
              </mc:Choice>
              <mc:Fallback>
                <p:oleObj r:id="rId5" imgW="2638440" imgH="15768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9281" y="6077320"/>
                        <a:ext cx="673288" cy="40224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1681163" y="4673901"/>
            <a:ext cx="9474993" cy="2052288"/>
          </a:xfrm>
          <a:prstGeom prst="rect">
            <a:avLst/>
          </a:prstGeom>
          <a:noFill/>
        </p:spPr>
        <p:txBody>
          <a:bodyPr wrap="square" rIns="144000" bIns="36000" spcCol="360000">
            <a:spAutoFit/>
          </a:bodyPr>
          <a:lstStyle/>
          <a:p>
            <a:r>
              <a:rPr lang="ru-RU" sz="1600" dirty="0" smtClean="0"/>
              <a:t>В 2009-2011 </a:t>
            </a:r>
            <a:r>
              <a:rPr lang="ru-RU" sz="1600" dirty="0" err="1" smtClean="0"/>
              <a:t>гг</a:t>
            </a:r>
            <a:r>
              <a:rPr lang="ru-RU" sz="1600" dirty="0" smtClean="0"/>
              <a:t> был завершен демонтаж 1 и 2 систем сернокислотного цеха, отработавших 66 лет. </a:t>
            </a:r>
          </a:p>
          <a:p>
            <a:r>
              <a:rPr lang="ru-RU" sz="1600" dirty="0" smtClean="0"/>
              <a:t>Их сменили современные системы – третья, четвертая и пятая. </a:t>
            </a:r>
          </a:p>
          <a:p>
            <a:r>
              <a:rPr lang="ru-RU" sz="1600" dirty="0"/>
              <a:t>Показатель утилизации сернистого ангидрида </a:t>
            </a:r>
            <a:r>
              <a:rPr lang="ru-RU" sz="1600" dirty="0" smtClean="0"/>
              <a:t>99,95% достигнут </a:t>
            </a:r>
            <a:r>
              <a:rPr lang="ru-RU" sz="1600" dirty="0"/>
              <a:t>за счёт модернизации и реконструкции сернокислотных систем </a:t>
            </a:r>
            <a:r>
              <a:rPr lang="ru-RU" sz="1600" dirty="0" smtClean="0"/>
              <a:t>с </a:t>
            </a:r>
            <a:r>
              <a:rPr lang="ru-RU" sz="1600" dirty="0"/>
              <a:t>внедрением автоматизированной системы управления технологическим процессом, применения современного </a:t>
            </a:r>
            <a:r>
              <a:rPr lang="ru-RU" sz="1600" dirty="0" smtClean="0"/>
              <a:t>оборудования. </a:t>
            </a:r>
          </a:p>
          <a:p>
            <a:r>
              <a:rPr lang="ru-RU" sz="1600" dirty="0" smtClean="0"/>
              <a:t>Суммарная проектная производительность по серной кислоте в моногидрате составляет 369,5 тыс</a:t>
            </a:r>
            <a:r>
              <a:rPr lang="ru-RU" sz="1600" dirty="0"/>
              <a:t>.</a:t>
            </a:r>
            <a:r>
              <a:rPr lang="ru-RU" sz="1600" dirty="0" smtClean="0"/>
              <a:t> тонн.</a:t>
            </a:r>
          </a:p>
          <a:p>
            <a:r>
              <a:rPr lang="ru-RU" sz="1600" dirty="0" smtClean="0"/>
              <a:t>Затраты на модернизацию превысили </a:t>
            </a:r>
            <a:r>
              <a:rPr lang="ru-RU" sz="1600" b="1" dirty="0" smtClean="0"/>
              <a:t>350 млн. рублей.  </a:t>
            </a:r>
            <a:endParaRPr lang="ru-RU" sz="1600" b="1" dirty="0"/>
          </a:p>
          <a:p>
            <a:endParaRPr lang="ru-RU" sz="1600" b="1" dirty="0" smtClean="0"/>
          </a:p>
        </p:txBody>
      </p:sp>
    </p:spTree>
    <p:extLst>
      <p:ext uri="{BB962C8B-B14F-4D97-AF65-F5344CB8AC3E}">
        <p14:creationId xmlns:p14="http://schemas.microsoft.com/office/powerpoint/2010/main" val="2127625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0" y="682625"/>
            <a:ext cx="1101725" cy="539750"/>
            <a:chOff x="-323557" y="2539999"/>
            <a:chExt cx="1101532" cy="362858"/>
          </a:xfrm>
        </p:grpSpPr>
        <p:sp>
          <p:nvSpPr>
            <p:cNvPr id="9" name="Rectangle 8"/>
            <p:cNvSpPr/>
            <p:nvPr/>
          </p:nvSpPr>
          <p:spPr>
            <a:xfrm>
              <a:off x="-323557" y="2539999"/>
              <a:ext cx="619017" cy="36285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9745" y="2539999"/>
              <a:ext cx="109518" cy="36285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38310" y="2539999"/>
              <a:ext cx="107931" cy="36285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" name="Flowchart: Delay 1"/>
            <p:cNvSpPr/>
            <p:nvPr/>
          </p:nvSpPr>
          <p:spPr>
            <a:xfrm>
              <a:off x="562113" y="2539999"/>
              <a:ext cx="215862" cy="362858"/>
            </a:xfrm>
            <a:prstGeom prst="flowChartDelay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</p:grpSp>
      <p:grpSp>
        <p:nvGrpSpPr>
          <p:cNvPr id="12" name="Group 33"/>
          <p:cNvGrpSpPr>
            <a:grpSpLocks/>
          </p:cNvGrpSpPr>
          <p:nvPr/>
        </p:nvGrpSpPr>
        <p:grpSpPr bwMode="auto">
          <a:xfrm>
            <a:off x="652463" y="6317643"/>
            <a:ext cx="10772775" cy="304797"/>
            <a:chOff x="653143" y="6579458"/>
            <a:chExt cx="10771830" cy="304901"/>
          </a:xfrm>
        </p:grpSpPr>
        <p:grpSp>
          <p:nvGrpSpPr>
            <p:cNvPr id="13" name="Group 34"/>
            <p:cNvGrpSpPr>
              <a:grpSpLocks/>
            </p:cNvGrpSpPr>
            <p:nvPr/>
          </p:nvGrpSpPr>
          <p:grpSpPr bwMode="auto">
            <a:xfrm>
              <a:off x="653143" y="6579458"/>
              <a:ext cx="10771830" cy="304901"/>
              <a:chOff x="653143" y="6593972"/>
              <a:chExt cx="10771830" cy="304901"/>
            </a:xfrm>
          </p:grpSpPr>
          <p:grpSp>
            <p:nvGrpSpPr>
              <p:cNvPr id="15" name="Group 36"/>
              <p:cNvGrpSpPr>
                <a:grpSpLocks/>
              </p:cNvGrpSpPr>
              <p:nvPr/>
            </p:nvGrpSpPr>
            <p:grpSpPr bwMode="auto">
              <a:xfrm>
                <a:off x="653143" y="6593972"/>
                <a:ext cx="10771830" cy="304901"/>
                <a:chOff x="943430" y="6593972"/>
                <a:chExt cx="10771830" cy="304901"/>
              </a:xfrm>
            </p:grpSpPr>
            <p:sp>
              <p:nvSpPr>
                <p:cNvPr id="17" name="Subtitle 2"/>
                <p:cNvSpPr txBox="1">
                  <a:spLocks/>
                </p:cNvSpPr>
                <p:nvPr/>
              </p:nvSpPr>
              <p:spPr>
                <a:xfrm>
                  <a:off x="943430" y="6613026"/>
                  <a:ext cx="641294" cy="285847"/>
                </a:xfrm>
                <a:prstGeom prst="rect">
                  <a:avLst/>
                </a:prstGeom>
              </p:spPr>
              <p:txBody>
                <a:bodyPr>
                  <a:sp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fontAlgn="auto">
                    <a:spcAft>
                      <a:spcPts val="0"/>
                    </a:spcAft>
                    <a:buFont typeface="Arial" panose="020B0604020202020204" pitchFamily="34" charset="0"/>
                    <a:buNone/>
                    <a:defRPr/>
                  </a:pPr>
                  <a:endParaRPr lang="en-US" sz="1400" dirty="0">
                    <a:solidFill>
                      <a:schemeClr val="bg1">
                        <a:lumMod val="65000"/>
                      </a:schemeClr>
                    </a:solidFill>
                    <a:latin typeface="+mj-lt"/>
                  </a:endParaRPr>
                </a:p>
              </p:txBody>
            </p:sp>
            <p:sp>
              <p:nvSpPr>
                <p:cNvPr id="19" name="Subtitle 2"/>
                <p:cNvSpPr txBox="1">
                  <a:spLocks/>
                </p:cNvSpPr>
                <p:nvPr/>
              </p:nvSpPr>
              <p:spPr>
                <a:xfrm>
                  <a:off x="11177144" y="6593972"/>
                  <a:ext cx="538116" cy="285848"/>
                </a:xfrm>
                <a:prstGeom prst="rect">
                  <a:avLst/>
                </a:prstGeom>
              </p:spPr>
              <p:txBody>
                <a:bodyPr>
                  <a:spAutoFit/>
                </a:bodyPr>
                <a:lstStyle>
                  <a:lvl1pPr marL="0" indent="0" algn="ctr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None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r" fontAlgn="auto">
                    <a:spcAft>
                      <a:spcPts val="0"/>
                    </a:spcAft>
                    <a:defRPr/>
                  </a:pPr>
                  <a:r>
                    <a:rPr lang="ru-RU" sz="1400" b="1" dirty="0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a:rPr>
                    <a:t>8</a:t>
                  </a:r>
                  <a:endParaRPr lang="en-US" sz="1400" b="1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p:grpSp>
          <p:cxnSp>
            <p:nvCxnSpPr>
              <p:cNvPr id="16" name="Straight Connector 37"/>
              <p:cNvCxnSpPr/>
              <p:nvPr/>
            </p:nvCxnSpPr>
            <p:spPr>
              <a:xfrm flipV="1">
                <a:off x="1471268" y="6738482"/>
                <a:ext cx="7114234" cy="8734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  <a:prstDash val="solid"/>
                <a:headEnd type="none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Subtitle 2"/>
            <p:cNvSpPr txBox="1">
              <a:spLocks/>
            </p:cNvSpPr>
            <p:nvPr/>
          </p:nvSpPr>
          <p:spPr>
            <a:xfrm>
              <a:off x="8746366" y="6606685"/>
              <a:ext cx="2462408" cy="244766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ru-RU" sz="1100" dirty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Челябинский Цинковый </a:t>
              </a:r>
              <a:r>
                <a:rPr lang="ru-RU" sz="1100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завод. 2018</a:t>
              </a:r>
              <a:endParaRPr lang="ru-RU" sz="1100" dirty="0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681163" y="5080749"/>
            <a:ext cx="9322084" cy="1313624"/>
          </a:xfrm>
          <a:prstGeom prst="rect">
            <a:avLst/>
          </a:prstGeom>
          <a:noFill/>
        </p:spPr>
        <p:txBody>
          <a:bodyPr wrap="square" rIns="144000" bIns="36000" spcCol="360000">
            <a:spAutoFit/>
          </a:bodyPr>
          <a:lstStyle/>
          <a:p>
            <a:r>
              <a:rPr lang="ru-RU" sz="1600" dirty="0"/>
              <a:t>С 2011 года для контроля над выбросами в атмосферу  диоксида серы при производстве серной кислоты применяются газоаналитические комплексы </a:t>
            </a:r>
            <a:r>
              <a:rPr lang="ru-RU" sz="1600" b="1" dirty="0"/>
              <a:t>СГК-56-1 (типа КЕДР 1А-58)</a:t>
            </a:r>
            <a:r>
              <a:rPr lang="ru-RU" sz="1600" dirty="0"/>
              <a:t>  производства фирмы ЗАО «ЭНАЛ» г. Москва. </a:t>
            </a:r>
          </a:p>
          <a:p>
            <a:r>
              <a:rPr lang="ru-RU" sz="1600" dirty="0"/>
              <a:t>Затраты на приобретение газоанализаторов составили  </a:t>
            </a:r>
            <a:r>
              <a:rPr lang="ru-RU" sz="1600" b="1" dirty="0" smtClean="0"/>
              <a:t>3,6 млн. </a:t>
            </a:r>
            <a:r>
              <a:rPr lang="ru-RU" sz="1600" b="1" dirty="0"/>
              <a:t>руб.</a:t>
            </a:r>
            <a:r>
              <a:rPr lang="ru-RU" sz="1600" dirty="0"/>
              <a:t>,  </a:t>
            </a:r>
            <a:r>
              <a:rPr lang="ru-RU" sz="1600" dirty="0" smtClean="0"/>
              <a:t>ежегодное </a:t>
            </a:r>
            <a:r>
              <a:rPr lang="ru-RU" sz="1600" dirty="0"/>
              <a:t>обслуживание порядка </a:t>
            </a:r>
            <a:r>
              <a:rPr lang="ru-RU" sz="1600" b="1" dirty="0"/>
              <a:t>350 тыс. руб.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681163" y="603464"/>
            <a:ext cx="9891077" cy="698071"/>
          </a:xfrm>
          <a:prstGeom prst="rect">
            <a:avLst/>
          </a:prstGeom>
          <a:noFill/>
        </p:spPr>
        <p:txBody>
          <a:bodyPr wrap="square" rIns="144000" bIns="36000" spcCol="360000">
            <a:spAutoFit/>
          </a:bodyPr>
          <a:lstStyle/>
          <a:p>
            <a:pPr eaLnBrk="1" fontAlgn="auto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 smtClean="0">
                <a:solidFill>
                  <a:schemeClr val="accent1"/>
                </a:solidFill>
              </a:rPr>
              <a:t>Внедренные проекты по охране воздушной среды </a:t>
            </a:r>
            <a:endParaRPr lang="ru-RU" sz="3200" dirty="0" smtClean="0">
              <a:solidFill>
                <a:schemeClr val="accent1"/>
              </a:solidFill>
              <a:latin typeface="+mn-lt"/>
            </a:endParaRPr>
          </a:p>
          <a:p>
            <a:pPr eaLnBrk="1" fontAlgn="auto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solidFill>
                  <a:schemeClr val="accent1"/>
                </a:solidFill>
              </a:rPr>
              <a:t>Газоанализаторы </a:t>
            </a:r>
            <a:r>
              <a:rPr lang="ru-RU" sz="1600" dirty="0">
                <a:solidFill>
                  <a:schemeClr val="accent1"/>
                </a:solidFill>
              </a:rPr>
              <a:t>в </a:t>
            </a:r>
            <a:r>
              <a:rPr lang="ru-RU" sz="1600" dirty="0" smtClean="0">
                <a:solidFill>
                  <a:schemeClr val="accent1"/>
                </a:solidFill>
              </a:rPr>
              <a:t>СКЦ</a:t>
            </a:r>
            <a:endParaRPr lang="ru-RU" sz="1600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1" t="4620" r="2672" b="4767"/>
          <a:stretch/>
        </p:blipFill>
        <p:spPr>
          <a:xfrm>
            <a:off x="6202031" y="1674858"/>
            <a:ext cx="5683320" cy="28969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" t="5125" r="2836" b="4542"/>
          <a:stretch/>
        </p:blipFill>
        <p:spPr>
          <a:xfrm>
            <a:off x="249941" y="1674859"/>
            <a:ext cx="5760334" cy="28969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16" y="6077320"/>
            <a:ext cx="278217" cy="389882"/>
          </a:xfrm>
          <a:prstGeom prst="rect">
            <a:avLst/>
          </a:prstGeom>
        </p:spPr>
      </p:pic>
      <p:graphicFrame>
        <p:nvGraphicFramePr>
          <p:cNvPr id="25" name="Объект 24"/>
          <p:cNvGraphicFramePr>
            <a:graphicFrameLocks noChangeAspect="1"/>
          </p:cNvGraphicFramePr>
          <p:nvPr>
            <p:extLst/>
          </p:nvPr>
        </p:nvGraphicFramePr>
        <p:xfrm>
          <a:off x="749281" y="6077320"/>
          <a:ext cx="673288" cy="4022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495" r:id="rId6" imgW="2638440" imgH="1576800" progId="">
                  <p:embed/>
                </p:oleObj>
              </mc:Choice>
              <mc:Fallback>
                <p:oleObj r:id="rId6" imgW="2638440" imgH="15768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9281" y="6077320"/>
                        <a:ext cx="673288" cy="40224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6680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theme/theme1.xml><?xml version="1.0" encoding="utf-8"?>
<a:theme xmlns:a="http://schemas.openxmlformats.org/drawingml/2006/main" name="Тема Offic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82B1E4"/>
      </a:accent3>
      <a:accent4>
        <a:srgbClr val="0B5394"/>
      </a:accent4>
      <a:accent5>
        <a:srgbClr val="A5A5A5"/>
      </a:accent5>
      <a:accent6>
        <a:srgbClr val="7F7F7F"/>
      </a:accent6>
      <a:hlink>
        <a:srgbClr val="F49100"/>
      </a:hlink>
      <a:folHlink>
        <a:srgbClr val="85DFD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ue" id="{43912536-9CAE-49D6-BCE8-DEE281D13E2C}" vid="{CC0CCCBF-2CAE-4511-B1C3-D19068E28D8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Blue</Template>
  <TotalTime>4958</TotalTime>
  <Words>1317</Words>
  <Application>Microsoft Office PowerPoint</Application>
  <PresentationFormat>Широкоэкранный</PresentationFormat>
  <Paragraphs>163</Paragraphs>
  <Slides>24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1" baseType="lpstr">
      <vt:lpstr>MS PGothic</vt:lpstr>
      <vt:lpstr>Arial</vt:lpstr>
      <vt:lpstr>Calibri</vt:lpstr>
      <vt:lpstr>Calibri Light</vt:lpstr>
      <vt:lpstr>Times New Roman</vt:lpstr>
      <vt:lpstr>Тема Office</vt:lpstr>
      <vt:lpstr>CorelDRAW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Natalia G. Vasiljeva</cp:lastModifiedBy>
  <cp:revision>206</cp:revision>
  <dcterms:created xsi:type="dcterms:W3CDTF">2016-03-22T17:23:05Z</dcterms:created>
  <dcterms:modified xsi:type="dcterms:W3CDTF">2018-01-30T08:23:26Z</dcterms:modified>
</cp:coreProperties>
</file>